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7556500" cy="10680700"/>
  <p:notesSz cx="7556500" cy="106807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Verdana" pitchFamily="34" charset="0"/>
      <p:regular r:id="rId41"/>
      <p:bold r:id="rId42"/>
      <p:italic r:id="rId43"/>
      <p:boldItalic r:id="rId44"/>
    </p:embeddedFont>
    <p:embeddedFont>
      <p:font typeface="Cambria" pitchFamily="18" charset="0"/>
      <p:regular r:id="rId45"/>
      <p:bold r:id="rId46"/>
      <p:italic r:id="rId47"/>
      <p:boldItalic r:id="rId48"/>
    </p:embeddedFont>
    <p:embeddedFont>
      <p:font typeface="DADHVN+Cambria" charset="0"/>
      <p:regular r:id="rId49"/>
    </p:embeddedFont>
    <p:embeddedFont>
      <p:font typeface="EWITNV+Symbol" charset="2"/>
      <p:regular r:id="rId50"/>
    </p:embeddedFont>
    <p:embeddedFont>
      <p:font typeface="Book Antiqua" pitchFamily="18" charset="0"/>
      <p:regular r:id="rId51"/>
      <p:bold r:id="rId52"/>
      <p:italic r:id="rId53"/>
      <p:boldItalic r:id="rId54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968" y="6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3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3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9A3E-CE85-4189-B8FE-AB5EA0320833}" type="datetimeFigureOut">
              <a:rPr lang="tr-TR" smtClean="0"/>
              <a:pPr/>
              <a:t>21.03.2024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05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55650" y="5073650"/>
            <a:ext cx="60452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101441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279900" y="101441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78CF6-2304-44E4-9BE8-B63068D67D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20796" y="2197078"/>
            <a:ext cx="4746752" cy="7093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6315" y="761534"/>
            <a:ext cx="638844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T.C.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160" y="1038902"/>
            <a:ext cx="5441037" cy="872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045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KAHRAMANKAZAN KAYMAKAMLIĞI</a:t>
            </a:r>
          </a:p>
          <a:p>
            <a:pPr marL="0" marR="0">
              <a:lnSpc>
                <a:spcPts val="2187"/>
              </a:lnSpc>
              <a:spcBef>
                <a:spcPts val="8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KAHRAMANKAZAN ŞEHİT HASAN YILMAZ</a:t>
            </a:r>
          </a:p>
          <a:p>
            <a:pPr marL="64008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MESLEKİ EĞİTİM MERKEZİ MÜDÜRLÜĞÜ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35110" y="7554929"/>
            <a:ext cx="44343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mtClean="0">
                <a:solidFill>
                  <a:srgbClr val="000000"/>
                </a:solidFill>
                <a:latin typeface="Verdana"/>
                <a:cs typeface="Verdana"/>
              </a:rPr>
              <a:t>20</a:t>
            </a:r>
            <a:r>
              <a:rPr lang="tr-TR" sz="2000" b="1" dirty="0" smtClean="0">
                <a:solidFill>
                  <a:srgbClr val="000000"/>
                </a:solidFill>
                <a:latin typeface="Verdana"/>
                <a:cs typeface="Verdana"/>
              </a:rPr>
              <a:t>24</a:t>
            </a:r>
            <a:r>
              <a:rPr sz="2000" b="1" smtClean="0">
                <a:solidFill>
                  <a:srgbClr val="000000"/>
                </a:solidFill>
                <a:latin typeface="Verdana"/>
                <a:cs typeface="Verdana"/>
              </a:rPr>
              <a:t>–202</a:t>
            </a:r>
            <a:r>
              <a:rPr lang="tr-TR" sz="2000" b="1" dirty="0" smtClean="0">
                <a:solidFill>
                  <a:srgbClr val="000000"/>
                </a:solidFill>
                <a:latin typeface="Verdana"/>
                <a:cs typeface="Verdana"/>
              </a:rPr>
              <a:t>8</a:t>
            </a:r>
            <a:r>
              <a:rPr sz="2000" b="1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STRATEJİK PLANI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91046" y="9585558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26364" y="2257552"/>
            <a:ext cx="6257035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6176" y="1739890"/>
            <a:ext cx="1730891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ÇALIŞAN BİLGİLERİ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464" y="2305230"/>
            <a:ext cx="476198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Okulumuzun çalışanlarına ilişkin bilgiler</a:t>
            </a:r>
            <a:r>
              <a:rPr sz="1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altta yer alan tabloda belirtilmiştir.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8368" y="2986458"/>
            <a:ext cx="163610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Çalışan Bilgileri Tablosu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9516" y="3333930"/>
            <a:ext cx="63869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Unvan*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94811" y="3333930"/>
            <a:ext cx="50428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Erkek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75581" y="3333930"/>
            <a:ext cx="51261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Kadın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58002" y="3333930"/>
            <a:ext cx="6294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9516" y="3788463"/>
            <a:ext cx="2277998" cy="678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Müdürü ve Müdür Yardımcısı</a:t>
            </a:r>
          </a:p>
          <a:p>
            <a:pPr marL="0" marR="0">
              <a:lnSpc>
                <a:spcPts val="1464"/>
              </a:lnSpc>
              <a:spcBef>
                <a:spcPts val="20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Sınıf Öğretmeni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94811" y="3788463"/>
            <a:ext cx="229641" cy="291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206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lang="tr-TR" sz="120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0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6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75581" y="3788463"/>
            <a:ext cx="229641" cy="336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06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20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6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0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58002" y="378846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58002" y="4242615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9516" y="4684575"/>
            <a:ext cx="1264674" cy="1118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Branş Öğretmeni</a:t>
            </a:r>
          </a:p>
          <a:p>
            <a:pPr marL="0" marR="0">
              <a:lnSpc>
                <a:spcPts val="1464"/>
              </a:lnSpc>
              <a:spcBef>
                <a:spcPts val="20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Rehber Öğretmen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İdari Personel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58002" y="4684575"/>
            <a:ext cx="229641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9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8002" y="513720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58002" y="557916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9516" y="6033569"/>
            <a:ext cx="1300656" cy="66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Yardımcı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Personel</a:t>
            </a:r>
          </a:p>
          <a:p>
            <a:pPr marL="0" marR="0">
              <a:lnSpc>
                <a:spcPts val="1464"/>
              </a:lnSpc>
              <a:spcBef>
                <a:spcPts val="19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Güvenlik Personeli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58002" y="6033569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58002" y="6475529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103374" y="6928157"/>
            <a:ext cx="182107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Toplam Çalışan </a:t>
            </a:r>
            <a:r>
              <a:rPr sz="1200" b="1">
                <a:solidFill>
                  <a:srgbClr val="000000"/>
                </a:solidFill>
                <a:latin typeface="Calibri"/>
                <a:cs typeface="Calibri"/>
              </a:rPr>
              <a:t>Sayıları</a:t>
            </a:r>
            <a:r>
              <a:rPr sz="1200" b="1" spc="8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200" b="1" spc="818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8002" y="6928157"/>
            <a:ext cx="30736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36448" y="2257552"/>
            <a:ext cx="6393179" cy="724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1485382"/>
            <a:ext cx="2698925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OKULUMUZ BİNA</a:t>
            </a:r>
            <a:r>
              <a:rPr sz="1400" b="1" spc="-1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VE ALANLARI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156" y="2050722"/>
            <a:ext cx="55327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Okulumuzun binası ile açık ve kapalı alanlarına ilişkin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 bilgiler altta yer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almaktadır.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2478966"/>
            <a:ext cx="21490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Okul Yerleşkesine</a:t>
            </a:r>
            <a:r>
              <a:rPr sz="12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İlişkin Bilgiler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2913306"/>
            <a:ext cx="1098591" cy="84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Okul Bölümleri</a:t>
            </a:r>
          </a:p>
          <a:p>
            <a:pPr marL="0" marR="0">
              <a:lnSpc>
                <a:spcPts val="1464"/>
              </a:lnSpc>
              <a:spcBef>
                <a:spcPts val="9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Kat Sayısı</a:t>
            </a:r>
          </a:p>
          <a:p>
            <a:pPr marL="0" marR="0">
              <a:lnSpc>
                <a:spcPts val="1464"/>
              </a:lnSpc>
              <a:spcBef>
                <a:spcPts val="91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Derslik Sayısı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02429" y="2913306"/>
            <a:ext cx="91919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Özel Alanlar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14618" y="2913306"/>
            <a:ext cx="79522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Var</a:t>
            </a:r>
            <a:r>
              <a:rPr sz="1200" b="1" spc="1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Yok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40428" y="3227250"/>
            <a:ext cx="229641" cy="52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464"/>
              </a:lnSpc>
              <a:spcBef>
                <a:spcPts val="86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02429" y="3227250"/>
            <a:ext cx="1208895" cy="52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Çok Amaçlı Salon</a:t>
            </a:r>
          </a:p>
          <a:p>
            <a:pPr marL="0" marR="0">
              <a:lnSpc>
                <a:spcPts val="1464"/>
              </a:lnSpc>
              <a:spcBef>
                <a:spcPts val="86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Çok Amaçlı Saha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23050" y="3227250"/>
            <a:ext cx="222423" cy="84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86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100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600" y="3843327"/>
            <a:ext cx="14079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Derslik Alanları (m2)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40428" y="3843327"/>
            <a:ext cx="15944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68,50 m2</a:t>
            </a:r>
            <a:r>
              <a:rPr sz="1200" b="1" spc="1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Kütüphane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9600" y="4451403"/>
            <a:ext cx="1590369" cy="53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Kullanılan Derslik Sayısı</a:t>
            </a:r>
          </a:p>
          <a:p>
            <a:pPr marL="0" marR="0">
              <a:lnSpc>
                <a:spcPts val="1464"/>
              </a:lnSpc>
              <a:spcBef>
                <a:spcPts val="96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Şube Sayısı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40428" y="4451403"/>
            <a:ext cx="229641" cy="53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96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02429" y="4451403"/>
            <a:ext cx="11982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Fen Laboratuvarı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23050" y="4451403"/>
            <a:ext cx="222423" cy="539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96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02429" y="4766871"/>
            <a:ext cx="7396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Bilgisayar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02429" y="4980231"/>
            <a:ext cx="9380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Laboratuvarı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9600" y="5374947"/>
            <a:ext cx="1668204" cy="833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İdari Odaların Alanı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(m2)</a:t>
            </a:r>
          </a:p>
          <a:p>
            <a:pPr marL="0" marR="0">
              <a:lnSpc>
                <a:spcPts val="1464"/>
              </a:lnSpc>
              <a:spcBef>
                <a:spcPts val="33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Öğretmenler Odası (m2)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40428" y="5374947"/>
            <a:ext cx="154175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68,50 m2</a:t>
            </a:r>
            <a:r>
              <a:rPr sz="1200" b="1" spc="1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İş Atölyesi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23050" y="5374947"/>
            <a:ext cx="222423" cy="142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33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  <a:p>
            <a:pPr marL="0" marR="0">
              <a:lnSpc>
                <a:spcPts val="1464"/>
              </a:lnSpc>
              <a:spcBef>
                <a:spcPts val="322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40428" y="5984801"/>
            <a:ext cx="183131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36,90 m2</a:t>
            </a:r>
            <a:r>
              <a:rPr sz="1200" b="1" spc="11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Beceri Atölyesi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9600" y="6580685"/>
            <a:ext cx="1928808" cy="1091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Oturum Alanı (m2)</a:t>
            </a:r>
          </a:p>
          <a:p>
            <a:pPr marL="0" marR="0">
              <a:lnSpc>
                <a:spcPts val="1464"/>
              </a:lnSpc>
              <a:spcBef>
                <a:spcPts val="19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Bahçesi (Açık Alan)(m2)</a:t>
            </a:r>
          </a:p>
          <a:p>
            <a:pPr marL="0" marR="0">
              <a:lnSpc>
                <a:spcPts val="1464"/>
              </a:lnSpc>
              <a:spcBef>
                <a:spcPts val="194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Kapalı Alan (m2)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40428" y="6580685"/>
            <a:ext cx="621005" cy="65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228 m2</a:t>
            </a:r>
          </a:p>
          <a:p>
            <a:pPr marL="0" marR="0">
              <a:lnSpc>
                <a:spcPts val="1464"/>
              </a:lnSpc>
              <a:spcBef>
                <a:spcPts val="190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02429" y="6580685"/>
            <a:ext cx="70871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Pansiyon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940428" y="7447841"/>
            <a:ext cx="62100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556 m2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09600" y="7860446"/>
            <a:ext cx="3560470" cy="24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Sanatsal, bilimsel ve sportif amaçlı toplam alan (m</a:t>
            </a:r>
            <a:r>
              <a:rPr sz="1200" baseline="46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1200" spc="8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9600" y="8316902"/>
            <a:ext cx="8775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Kantin (m2)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940428" y="8316902"/>
            <a:ext cx="54328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76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9600" y="8751243"/>
            <a:ext cx="1092330" cy="65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Tuvalet Sayısı</a:t>
            </a:r>
          </a:p>
          <a:p>
            <a:pPr marL="0" marR="0">
              <a:lnSpc>
                <a:spcPts val="1464"/>
              </a:lnSpc>
              <a:spcBef>
                <a:spcPts val="190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Diğer (………….)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40428" y="8751243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3540" y="1768450"/>
            <a:ext cx="6414516" cy="7566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70372"/>
            <a:ext cx="2541350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SINIF VE ÖĞRENCİ BİLGİLERİ,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156" y="1335966"/>
            <a:ext cx="4614739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Okulumuzda yer alan sınıfların öğrenci sayıları alttaki tabloda verilmiştir.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1770306"/>
            <a:ext cx="5173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SINIFI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0162" y="1770306"/>
            <a:ext cx="3269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Kız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1850" y="1770306"/>
            <a:ext cx="49447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Erkek</a:t>
            </a:r>
          </a:p>
          <a:p>
            <a:pPr marL="0" marR="0">
              <a:lnSpc>
                <a:spcPts val="1464"/>
              </a:lnSpc>
              <a:spcBef>
                <a:spcPts val="2313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6403" y="1770306"/>
            <a:ext cx="62948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2703" y="1770306"/>
            <a:ext cx="5173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SINIFI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44517" y="1770306"/>
            <a:ext cx="3269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Kız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57165" y="1770306"/>
            <a:ext cx="4944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Erkek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46978" y="1770306"/>
            <a:ext cx="62948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9600" y="2256462"/>
            <a:ext cx="36585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9-A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0162" y="2256462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6403" y="2256462"/>
            <a:ext cx="30736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26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600" y="2742618"/>
            <a:ext cx="44357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10-A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50162" y="2742618"/>
            <a:ext cx="942204" cy="116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133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186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1               9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1850" y="2742618"/>
            <a:ext cx="307365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133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6403" y="2742618"/>
            <a:ext cx="307365" cy="1151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37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133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186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600" y="3268648"/>
            <a:ext cx="45400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-A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540" y="4268780"/>
            <a:ext cx="7549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5. Dönem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4978" y="3840152"/>
            <a:ext cx="30107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12-A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978" y="4697408"/>
            <a:ext cx="75496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6. Dönem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50162" y="4157271"/>
            <a:ext cx="229641" cy="710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464"/>
              </a:lnSpc>
              <a:spcBef>
                <a:spcPts val="23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01850" y="4157271"/>
            <a:ext cx="229641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313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16403" y="4157271"/>
            <a:ext cx="229641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313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4978" y="5268912"/>
            <a:ext cx="7587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Beklemeli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49580" y="6109833"/>
            <a:ext cx="3762317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DONANIM VE TEKNOLOJİK KAYNAKLARIMIZ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9580" y="6675174"/>
            <a:ext cx="6894356" cy="437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Teknolojik kaynaklar başta olmak üzere okulumuzda bulunan çalışır durumdaki donanım malzemesine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ilişkin bilgiye alttaki tabloda</a:t>
            </a:r>
            <a:r>
              <a:rPr sz="1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yer verilmiştir.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49580" y="7229909"/>
            <a:ext cx="200141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Teknolojik</a:t>
            </a:r>
            <a:r>
              <a:rPr sz="1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Kaynaklar Tablosu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99516" y="7577381"/>
            <a:ext cx="121272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Akıllı Tahta Sayısı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69159" y="7577381"/>
            <a:ext cx="229641" cy="153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19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64"/>
              </a:lnSpc>
              <a:spcBef>
                <a:spcPts val="191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16146" y="7577381"/>
            <a:ext cx="6902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TV Sayısı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90006" y="7577381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9516" y="8019341"/>
            <a:ext cx="1782393" cy="1094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Masaüstü Bilgisayar Sayısı</a:t>
            </a:r>
          </a:p>
          <a:p>
            <a:pPr marL="0" marR="0">
              <a:lnSpc>
                <a:spcPts val="1464"/>
              </a:lnSpc>
              <a:spcBef>
                <a:spcPts val="186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Taşınabilir Bilgisayar Sayısı</a:t>
            </a:r>
          </a:p>
          <a:p>
            <a:pPr marL="0" marR="0">
              <a:lnSpc>
                <a:spcPts val="1464"/>
              </a:lnSpc>
              <a:spcBef>
                <a:spcPts val="20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Projeksiyon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16146" y="8019341"/>
            <a:ext cx="87149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Yazıcı Sayısı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890006" y="8019341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6146" y="8447967"/>
            <a:ext cx="1664892" cy="66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Fotokopi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Makinası Sayısı</a:t>
            </a:r>
          </a:p>
          <a:p>
            <a:pPr marL="0" marR="0">
              <a:lnSpc>
                <a:spcPts val="1464"/>
              </a:lnSpc>
              <a:spcBef>
                <a:spcPts val="19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İnternet Bağlantı Hızı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890006" y="8447967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890006" y="8889926"/>
            <a:ext cx="60641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mphs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9580" y="770372"/>
            <a:ext cx="2110717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GELİR VE GİDER BİLGİSİ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335966"/>
            <a:ext cx="6592312" cy="65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Okulumuzun genel bütçe ödenekleri, okul aile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birliği gelirleri ve diğer katkılarda dâhil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olmak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üzere(Personel maaş ve Ekders’leri hariç)</a:t>
            </a:r>
            <a:r>
              <a:rPr sz="1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gelir ve giderlerine ilişkin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son iki yıl gerçekleşme bilgileri alttaki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tabloda verilmiştir.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516" y="2451534"/>
            <a:ext cx="474340" cy="960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Yıllar</a:t>
            </a:r>
          </a:p>
          <a:p>
            <a:pPr marL="0" marR="0">
              <a:lnSpc>
                <a:spcPts val="1464"/>
              </a:lnSpc>
              <a:spcBef>
                <a:spcPts val="1427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1439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4963" y="2451534"/>
            <a:ext cx="95335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Gelir Miktarı</a:t>
            </a:r>
          </a:p>
          <a:p>
            <a:pPr marL="0" marR="0">
              <a:lnSpc>
                <a:spcPts val="1464"/>
              </a:lnSpc>
              <a:spcBef>
                <a:spcPts val="1427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6.98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01489" y="2451534"/>
            <a:ext cx="99816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Gider Miktarı</a:t>
            </a:r>
          </a:p>
          <a:p>
            <a:pPr marL="0" marR="0">
              <a:lnSpc>
                <a:spcPts val="1464"/>
              </a:lnSpc>
              <a:spcBef>
                <a:spcPts val="1427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980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4963" y="3187626"/>
            <a:ext cx="7513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72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1489" y="3187626"/>
            <a:ext cx="75139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55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.20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0664" y="6411920"/>
            <a:ext cx="6904058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endParaRPr lang="tr-TR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Kurumumuzun</a:t>
            </a:r>
            <a:r>
              <a:rPr sz="1200" spc="32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  <a:r>
              <a:rPr sz="1200" spc="3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paydaşları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öğrenci,</a:t>
            </a:r>
            <a:r>
              <a:rPr sz="1200" spc="3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veli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3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öğretmen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olmakla</a:t>
            </a:r>
            <a:r>
              <a:rPr sz="1200" spc="3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birlikte</a:t>
            </a:r>
            <a:r>
              <a:rPr sz="1200" spc="3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eğitimin</a:t>
            </a:r>
            <a:r>
              <a:rPr sz="1200" spc="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dışsal</a:t>
            </a:r>
            <a:r>
              <a:rPr sz="1200" spc="3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etkisi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nedeniyle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çevresinde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etkileşim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içinde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olunan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geniş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paydaş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kitlesi</a:t>
            </a:r>
            <a:r>
              <a:rPr sz="120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bulunmaktadır.</a:t>
            </a:r>
            <a:r>
              <a:rPr sz="1200" spc="1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Paydaşlarımızın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görüşleri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anket,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toplantı,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dilek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istek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kutuları,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elektronik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ortamda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iletilen</a:t>
            </a:r>
            <a:r>
              <a:rPr sz="1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önerilerde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dâhil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olmak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üzere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çeşitli yöntemlerle sürekli olarak alınmaktadır.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18108" y="2035810"/>
            <a:ext cx="6179515" cy="7828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5728" y="1113462"/>
            <a:ext cx="5079405" cy="928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735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Paydaş anketlerine ilişkin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ortaya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çıkan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 sonuçlara altta yer verilmiştir :</a:t>
            </a:r>
          </a:p>
          <a:p>
            <a:pPr marL="173735" marR="0">
              <a:lnSpc>
                <a:spcPts val="1464"/>
              </a:lnSpc>
              <a:spcBef>
                <a:spcPts val="122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Buna göre başarılı ve başarısız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yanlarımız tablolar</a:t>
            </a:r>
            <a:r>
              <a:rPr sz="1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üzerinde de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görülmektedir.</a:t>
            </a:r>
          </a:p>
          <a:p>
            <a:pPr marL="0" marR="0">
              <a:lnSpc>
                <a:spcPts val="1645"/>
              </a:lnSpc>
              <a:spcBef>
                <a:spcPts val="121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Öğrenci Anketi Sonuçları: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0486" y="2045841"/>
            <a:ext cx="808095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KATILMA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06770" y="2352165"/>
            <a:ext cx="83808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DERECESİ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2220" y="2608197"/>
            <a:ext cx="586788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Sıra 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0263" y="2608197"/>
            <a:ext cx="934741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MADDELER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9736" y="3552892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6154" y="3552892"/>
            <a:ext cx="3656135" cy="98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Öğretmenlerimle ihtiyaç duyduğumda rahatlıkla görüşebilirim.</a:t>
            </a:r>
          </a:p>
          <a:p>
            <a:pPr marL="0" marR="0">
              <a:lnSpc>
                <a:spcPts val="1281"/>
              </a:lnSpc>
              <a:spcBef>
                <a:spcPts val="178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 müdürü ile</a:t>
            </a:r>
            <a:r>
              <a:rPr sz="105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ihtiyaç duyduğumda rahatlıkla konuşabiliyorum.</a:t>
            </a:r>
          </a:p>
          <a:p>
            <a:pPr marL="0" marR="0">
              <a:lnSpc>
                <a:spcPts val="1289"/>
              </a:lnSpc>
              <a:spcBef>
                <a:spcPts val="1715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Okula ilettiğimiz öneri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 isteklerimiz dikkate</a:t>
            </a:r>
            <a:r>
              <a:rPr sz="105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alınır.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69026" y="3554982"/>
            <a:ext cx="286512" cy="213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59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7730" y="3554982"/>
            <a:ext cx="219456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17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6434" y="3554982"/>
            <a:ext cx="219456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270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6078" y="3554982"/>
            <a:ext cx="219456" cy="213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9736" y="3943036"/>
            <a:ext cx="220372" cy="1757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289"/>
              </a:lnSpc>
              <a:spcBef>
                <a:spcPts val="172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289"/>
              </a:lnSpc>
              <a:spcBef>
                <a:spcPts val="178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289"/>
              </a:lnSpc>
              <a:spcBef>
                <a:spcPts val="177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289"/>
              </a:lnSpc>
              <a:spcBef>
                <a:spcPts val="172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86154" y="4721800"/>
            <a:ext cx="228752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Okulda kendimi güvende</a:t>
            </a:r>
            <a:r>
              <a:rPr sz="10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hissediyorum.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86154" y="5111146"/>
            <a:ext cx="3672096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Okulda öğrencilerle ilgili alınan kararlarda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bizlerin görüşleri alınır.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86154" y="5498242"/>
            <a:ext cx="3944368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Öğretmenler yeniliğe açık olarak derslerin işlenişinde çeşitli yöntemler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kullanmaktadır.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9736" y="6008310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86154" y="6008310"/>
            <a:ext cx="3414601" cy="97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Derslerde konuya göre</a:t>
            </a:r>
            <a:r>
              <a:rPr sz="10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uygun araç gereçler kullanılmaktadır.</a:t>
            </a:r>
          </a:p>
          <a:p>
            <a:pPr marL="0" marR="0">
              <a:lnSpc>
                <a:spcPts val="1289"/>
              </a:lnSpc>
              <a:spcBef>
                <a:spcPts val="172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Teneffüslerde ihtiyaçlarımı giderebiliyorum.</a:t>
            </a:r>
          </a:p>
          <a:p>
            <a:pPr marL="0" marR="0">
              <a:lnSpc>
                <a:spcPts val="1289"/>
              </a:lnSpc>
              <a:spcBef>
                <a:spcPts val="177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Okulun içi ve dışı temizdir.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669026" y="6010400"/>
            <a:ext cx="286512" cy="1742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7730" y="6010400"/>
            <a:ext cx="219456" cy="1742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66434" y="6010400"/>
            <a:ext cx="219456" cy="1742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6078" y="6010400"/>
            <a:ext cx="219456" cy="1742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9736" y="6396930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9736" y="6785550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665722" y="6787640"/>
            <a:ext cx="21945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9736" y="7175694"/>
            <a:ext cx="288953" cy="59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0" marR="0">
              <a:lnSpc>
                <a:spcPts val="1289"/>
              </a:lnSpc>
              <a:spcBef>
                <a:spcPts val="172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486154" y="7175694"/>
            <a:ext cx="272607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Okulun binası ve diğer fiziki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mekanlar yeterlidir.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86154" y="7562790"/>
            <a:ext cx="3381255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Okulumuzda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yeterli miktarda sanatsal ve kültürel faaliyetler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86154" y="7751766"/>
            <a:ext cx="1179784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düzenlenmektedir.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2220" y="8071806"/>
            <a:ext cx="4962520" cy="20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sz="1050" b="1" spc="1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Okulumuzun Olumlu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(başarılı)</a:t>
            </a:r>
            <a:r>
              <a:rPr sz="105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05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Olumsuz (başarısız) Yönlerine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İlişkin Görüşleriniz.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86154" y="8393751"/>
            <a:ext cx="1645069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Olumlu (Başarılı) yönlerimiz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643118" y="8392227"/>
            <a:ext cx="1196760" cy="39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Olumsuz (başarısız)</a:t>
            </a:r>
          </a:p>
          <a:p>
            <a:pPr marL="0" marR="0">
              <a:lnSpc>
                <a:spcPts val="1289"/>
              </a:lnSpc>
              <a:spcBef>
                <a:spcPts val="19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yönlerimiz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87500" y="8901243"/>
            <a:ext cx="220372" cy="84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289"/>
              </a:lnSpc>
              <a:spcBef>
                <a:spcPts val="12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289"/>
              </a:lnSpc>
              <a:spcBef>
                <a:spcPts val="124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86154" y="8901243"/>
            <a:ext cx="1414739" cy="84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Derslerin iyi anlatılması</a:t>
            </a:r>
          </a:p>
          <a:p>
            <a:pPr marL="0" marR="0">
              <a:lnSpc>
                <a:spcPts val="1289"/>
              </a:lnSpc>
              <a:spcBef>
                <a:spcPts val="12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Eğitimin güzel olması</a:t>
            </a:r>
          </a:p>
          <a:p>
            <a:pPr marL="0" marR="0">
              <a:lnSpc>
                <a:spcPts val="1289"/>
              </a:lnSpc>
              <a:spcBef>
                <a:spcPts val="124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Bizlerle ilgilenilmesi.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643118" y="8901243"/>
            <a:ext cx="1005621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Teneffüsler kısa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18108" y="1012952"/>
            <a:ext cx="6208471" cy="829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944" y="770372"/>
            <a:ext cx="2420083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Öğretmen Anketi</a:t>
            </a:r>
            <a:r>
              <a:rPr sz="1400" b="1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Sonuçları: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6686" y="1023236"/>
            <a:ext cx="808095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KATILMA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2970" y="1329560"/>
            <a:ext cx="83808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DERECESİ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5268" y="1539872"/>
            <a:ext cx="586788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Sıra 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2747" y="1539872"/>
            <a:ext cx="934741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MADDELER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8148" y="2445129"/>
            <a:ext cx="219456" cy="291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marL="0" marR="0">
              <a:lnSpc>
                <a:spcPts val="1169"/>
              </a:lnSpc>
              <a:spcBef>
                <a:spcPts val="1893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9202" y="2439991"/>
            <a:ext cx="3795283" cy="1356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Okulumuzda alınan kararlar,</a:t>
            </a:r>
            <a:r>
              <a:rPr sz="105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çalışanların katılımıyla alınır.</a:t>
            </a:r>
          </a:p>
          <a:p>
            <a:pPr marL="0" marR="0">
              <a:lnSpc>
                <a:spcPts val="1289"/>
              </a:lnSpc>
              <a:spcBef>
                <a:spcPts val="172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Kurumdaki tüm duyurular çalışanlara zamanında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iletilir.</a:t>
            </a:r>
          </a:p>
          <a:p>
            <a:pPr marL="0" marR="0">
              <a:lnSpc>
                <a:spcPts val="1162"/>
              </a:lnSpc>
              <a:spcBef>
                <a:spcPts val="1804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Her türlü ödüllendirmede adil olma, tarafsızlık ve</a:t>
            </a:r>
            <a:r>
              <a:rPr sz="105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objektiflik esastır.</a:t>
            </a:r>
          </a:p>
          <a:p>
            <a:pPr marL="0" marR="0">
              <a:lnSpc>
                <a:spcPts val="1169"/>
              </a:lnSpc>
              <a:spcBef>
                <a:spcPts val="188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Kendimi, okulun değerli bir üyesi olarak görürüm.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92470" y="2442081"/>
            <a:ext cx="219456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3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1174" y="2442081"/>
            <a:ext cx="21945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90462" y="3220845"/>
            <a:ext cx="2194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1630" y="3220845"/>
            <a:ext cx="21945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3"/>
              </a:spcBef>
              <a:spcAft>
                <a:spcPts val="0"/>
              </a:spcAft>
            </a:pP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9202" y="3996376"/>
            <a:ext cx="3760683" cy="1370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Çalıştığım okul bana kendimi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geliştirme imkânı tanımaktadır.</a:t>
            </a:r>
          </a:p>
          <a:p>
            <a:pPr marL="0" marR="0">
              <a:lnSpc>
                <a:spcPts val="1289"/>
              </a:lnSpc>
              <a:spcBef>
                <a:spcPts val="178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Okul, teknik araç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 gereç yönünden yeterli donanıma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sahiptir.</a:t>
            </a:r>
          </a:p>
          <a:p>
            <a:pPr marL="0" marR="0">
              <a:lnSpc>
                <a:spcPts val="1162"/>
              </a:lnSpc>
              <a:spcBef>
                <a:spcPts val="174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Okulda</a:t>
            </a:r>
            <a:r>
              <a:rPr sz="105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çalışanlara yönelik sosyal ve</a:t>
            </a:r>
            <a:r>
              <a:rPr sz="105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kültürel faaliyetler düzenlenir.</a:t>
            </a:r>
          </a:p>
          <a:p>
            <a:pPr marL="0" marR="0">
              <a:lnSpc>
                <a:spcPts val="1289"/>
              </a:lnSpc>
              <a:spcBef>
                <a:spcPts val="188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Okulda öğretmenler arasında ayrım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yapılmamaktadır.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90818" y="3998466"/>
            <a:ext cx="219456" cy="135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90462" y="4388610"/>
            <a:ext cx="21945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89202" y="5553106"/>
            <a:ext cx="4118981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Okulumuzda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yerelde ve</a:t>
            </a:r>
            <a:r>
              <a:rPr sz="10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toplum üzerinde olumlu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etki bırakacak çalışmalar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yapmaktadır.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78514" y="5626102"/>
            <a:ext cx="2194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8148" y="5618478"/>
            <a:ext cx="21945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89202" y="6060852"/>
            <a:ext cx="3784367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Yöneticilerimiz, yaratıcı ve</a:t>
            </a:r>
            <a:r>
              <a:rPr sz="105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yenilikçi düşüncelerin üretilmesini teşvik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etmektedir.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792470" y="6063740"/>
            <a:ext cx="219456" cy="12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 marL="0" marR="0">
              <a:lnSpc>
                <a:spcPts val="1169"/>
              </a:lnSpc>
              <a:spcBef>
                <a:spcPts val="2826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 marL="0" marR="0">
              <a:lnSpc>
                <a:spcPts val="1169"/>
              </a:lnSpc>
              <a:spcBef>
                <a:spcPts val="2826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1174" y="6063740"/>
            <a:ext cx="219456" cy="12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2826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2826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4620" y="6126224"/>
            <a:ext cx="286512" cy="69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 marL="0" marR="0">
              <a:lnSpc>
                <a:spcPts val="1169"/>
              </a:lnSpc>
              <a:spcBef>
                <a:spcPts val="2826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89202" y="6568344"/>
            <a:ext cx="4172734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Yöneticiler, okulun vizyonunu, stratejilerini,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iyileştirmeye açık alanlarını</a:t>
            </a:r>
            <a:r>
              <a:rPr sz="10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vs.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çalışanlarla paylaşır.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89202" y="7079403"/>
            <a:ext cx="3787774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Okulumuzda sadece öğretmenlerin kullanımına tahsis edilmiş</a:t>
            </a:r>
            <a:r>
              <a:rPr sz="105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yerler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04620" y="7235696"/>
            <a:ext cx="286512" cy="729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 marL="0" marR="0">
              <a:lnSpc>
                <a:spcPts val="1169"/>
              </a:lnSpc>
              <a:spcBef>
                <a:spcPts val="3052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89202" y="7386572"/>
            <a:ext cx="677453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yeterlidir.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89202" y="7773828"/>
            <a:ext cx="399062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Alanıma ilişkin yenilik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05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gelişmeleri takip eder ve kendimi güncellerim.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792470" y="7775192"/>
            <a:ext cx="2194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91174" y="7775192"/>
            <a:ext cx="2194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3744" y="8163246"/>
            <a:ext cx="288953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90548" y="8163246"/>
            <a:ext cx="4627239" cy="202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Okulumuzun Olumlu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(başarılı)</a:t>
            </a:r>
            <a:r>
              <a:rPr sz="105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05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Olumsuz (başarısız) Yönlerine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İlişkin Görüşleriniz.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89202" y="8483667"/>
            <a:ext cx="1645068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Olumlu (Başarılı) yönlerimiz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91661" y="8483667"/>
            <a:ext cx="179192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Olumsuz (başarısız) yönlerimiz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190548" y="8803708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89202" y="8802184"/>
            <a:ext cx="2068255" cy="39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Merkezimizin bulunduğu yer çok iyi</a:t>
            </a:r>
          </a:p>
          <a:p>
            <a:pPr marL="0" marR="0">
              <a:lnSpc>
                <a:spcPts val="1289"/>
              </a:lnSpc>
              <a:spcBef>
                <a:spcPts val="19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Huzurlu</a:t>
            </a:r>
            <a:r>
              <a:rPr sz="105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bir çalışma ortamı var.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891661" y="8802909"/>
            <a:ext cx="3039638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Çırakların Okul günlerinde ustaları tarafından işyerine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çağrılmaları, Binanın Yapısı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18108" y="1012952"/>
            <a:ext cx="6179515" cy="8439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944" y="770372"/>
            <a:ext cx="1920820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Veli Anketi Sonuçları: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5622" y="1023236"/>
            <a:ext cx="808095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KATILMA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1906" y="1329560"/>
            <a:ext cx="83808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DERECESİ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744" y="1635884"/>
            <a:ext cx="586788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Sıra No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5399" y="1635884"/>
            <a:ext cx="934741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MADDELER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6624" y="2638677"/>
            <a:ext cx="219456" cy="135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169"/>
              </a:lnSpc>
              <a:spcBef>
                <a:spcPts val="1893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6154" y="2634264"/>
            <a:ext cx="3726645" cy="136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İhtiyaç duyduğumda okul çalışanlarıyla rahatlıkla görüşebiliyorum.</a:t>
            </a:r>
          </a:p>
          <a:p>
            <a:pPr marL="0" marR="0">
              <a:lnSpc>
                <a:spcPts val="1289"/>
              </a:lnSpc>
              <a:spcBef>
                <a:spcPts val="1727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Bizi ilgilendiren okul duyurularını zamanında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öğreniyorum.</a:t>
            </a:r>
          </a:p>
          <a:p>
            <a:pPr marL="0" marR="0">
              <a:lnSpc>
                <a:spcPts val="1281"/>
              </a:lnSpc>
              <a:spcBef>
                <a:spcPts val="177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Öğrencimle ilgili konularda okulda rehberlik hizmeti alabiliyorum.</a:t>
            </a:r>
          </a:p>
          <a:p>
            <a:pPr marL="0" marR="0">
              <a:lnSpc>
                <a:spcPts val="1289"/>
              </a:lnSpc>
              <a:spcBef>
                <a:spcPts val="1765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Okula ilettiğim istek ve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şikayetlerim dikkate alınıyor.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60822" y="2635629"/>
            <a:ext cx="286512" cy="1744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3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0570" y="2635629"/>
            <a:ext cx="2194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0318" y="2635629"/>
            <a:ext cx="219456" cy="1744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0570" y="3025772"/>
            <a:ext cx="219456" cy="135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3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6154" y="4190650"/>
            <a:ext cx="3944368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Öğretmenler yeniliğe açık olarak derslerin işlenişinde çeşitli yöntemler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kullanmaktadır.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36624" y="4256022"/>
            <a:ext cx="21945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36624" y="4704078"/>
            <a:ext cx="219456" cy="575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86154" y="4698940"/>
            <a:ext cx="3574863" cy="59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Okulda yabancı</a:t>
            </a:r>
            <a:r>
              <a:rPr sz="105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kişilere karşı</a:t>
            </a:r>
            <a:r>
              <a:rPr sz="105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güvenlik önlemleri</a:t>
            </a:r>
            <a:r>
              <a:rPr sz="10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alınmaktadır.</a:t>
            </a:r>
          </a:p>
          <a:p>
            <a:pPr marL="0" marR="0">
              <a:lnSpc>
                <a:spcPts val="1281"/>
              </a:lnSpc>
              <a:spcBef>
                <a:spcPts val="1726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Okulda bizleri ilgilendiren kararlarda görüşlerimiz dikkate alınır.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60822" y="4701030"/>
            <a:ext cx="286512" cy="965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30570" y="4701030"/>
            <a:ext cx="21945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3970" y="4701030"/>
            <a:ext cx="2194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00318" y="5089650"/>
            <a:ext cx="21945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169"/>
              </a:lnSpc>
              <a:spcBef>
                <a:spcPts val="185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6154" y="5476906"/>
            <a:ext cx="3558241" cy="390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Çocuğumun okulunu sevdiğini ve öğretmenleriyle iyi</a:t>
            </a:r>
            <a:r>
              <a:rPr sz="105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anlaştığını</a:t>
            </a:r>
          </a:p>
          <a:p>
            <a:pPr marL="0" marR="0">
              <a:lnSpc>
                <a:spcPts val="1289"/>
              </a:lnSpc>
              <a:spcBef>
                <a:spcPts val="193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düşünüyorum.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36624" y="5542278"/>
            <a:ext cx="21945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03096" y="5990588"/>
            <a:ext cx="286512" cy="965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86154" y="5986176"/>
            <a:ext cx="3544957" cy="58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1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Okul, teknik araç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 gereç yönünden yeterli donanıma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sahiptir.</a:t>
            </a:r>
          </a:p>
          <a:p>
            <a:pPr marL="0" marR="0">
              <a:lnSpc>
                <a:spcPts val="1289"/>
              </a:lnSpc>
              <a:spcBef>
                <a:spcPts val="1715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 her zaman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temiz ve bakımlıdır.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60822" y="5987540"/>
            <a:ext cx="286512" cy="135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30570" y="5987540"/>
            <a:ext cx="219456" cy="135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00318" y="5987540"/>
            <a:ext cx="219456" cy="135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4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902"/>
              </a:spcBef>
              <a:spcAft>
                <a:spcPts val="0"/>
              </a:spcAft>
            </a:pPr>
            <a:r>
              <a:rPr sz="105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169"/>
              </a:lnSpc>
              <a:spcBef>
                <a:spcPts val="1890"/>
              </a:spcBef>
              <a:spcAft>
                <a:spcPts val="0"/>
              </a:spcAft>
            </a:pPr>
            <a:r>
              <a:rPr lang="tr-TR" sz="10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endParaRPr sz="105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6154" y="6764215"/>
            <a:ext cx="2726070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Okulun binası ve diğer fiziki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mekanlar yeterlidir.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662674" y="6766304"/>
            <a:ext cx="21945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86154" y="7151311"/>
            <a:ext cx="3381230" cy="39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Okulumuzda</a:t>
            </a:r>
            <a:r>
              <a:rPr sz="10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yeterli miktarda sanatsal ve kültürel faaliyetler</a:t>
            </a:r>
          </a:p>
          <a:p>
            <a:pPr marL="0" marR="0">
              <a:lnSpc>
                <a:spcPts val="1289"/>
              </a:lnSpc>
              <a:spcBef>
                <a:spcPts val="19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düzenlenmektedir.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03096" y="7217407"/>
            <a:ext cx="286512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52220" y="7660326"/>
            <a:ext cx="4963836" cy="52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sz="1050" b="1" spc="13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Okulumuzun Olumlu</a:t>
            </a:r>
            <a:r>
              <a:rPr sz="10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(başarılı)</a:t>
            </a:r>
            <a:r>
              <a:rPr sz="105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05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Olumsuz (başarısız) Yönlerine</a:t>
            </a:r>
            <a:r>
              <a:rPr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İlişkin Görüşleriniz.</a:t>
            </a:r>
          </a:p>
          <a:p>
            <a:pPr marL="633933" marR="0">
              <a:lnSpc>
                <a:spcPts val="1289"/>
              </a:lnSpc>
              <a:spcBef>
                <a:spcPts val="1237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Olumlu (Başarılı) yönlerimiz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560822" y="7980366"/>
            <a:ext cx="1196760" cy="39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Olumsuz (başarısız)</a:t>
            </a:r>
          </a:p>
          <a:p>
            <a:pPr marL="0" marR="0">
              <a:lnSpc>
                <a:spcPts val="1289"/>
              </a:lnSpc>
              <a:spcBef>
                <a:spcPts val="19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yönlerimiz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87500" y="8489763"/>
            <a:ext cx="220372" cy="84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289"/>
              </a:lnSpc>
              <a:spcBef>
                <a:spcPts val="123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289"/>
              </a:lnSpc>
              <a:spcBef>
                <a:spcPts val="1242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77952" y="2257552"/>
            <a:ext cx="6505447" cy="7355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580" y="775334"/>
            <a:ext cx="3761407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GZFT (Güçlü, Zayıf,</a:t>
            </a:r>
            <a:r>
              <a:rPr sz="1400" b="1" i="1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Fırsat, Tehdit) Analizi</a:t>
            </a:r>
            <a:r>
              <a:rPr sz="1400" b="1" i="1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1339014"/>
            <a:ext cx="6905232" cy="865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Okulumuzun</a:t>
            </a:r>
            <a:r>
              <a:rPr sz="1200" spc="2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istatistiklerinde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verilen</a:t>
            </a:r>
            <a:r>
              <a:rPr sz="12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künyesi,</a:t>
            </a:r>
            <a:r>
              <a:rPr sz="12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çalışan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bilgileri,</a:t>
            </a:r>
            <a:r>
              <a:rPr sz="1200" spc="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bina</a:t>
            </a:r>
            <a:r>
              <a:rPr sz="1200" spc="2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bilgileri,</a:t>
            </a:r>
            <a:r>
              <a:rPr sz="1200" spc="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teknolojik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kaynak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bilgileri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gelir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gider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bilgileri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ile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paydaş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anketleri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sonucunda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ortaya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çıkan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sorun</a:t>
            </a:r>
            <a:r>
              <a:rPr sz="1200" spc="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gelişime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açık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alanlar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iç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dış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faktör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olarak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değerlendirilerek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GZFT</a:t>
            </a:r>
            <a:r>
              <a:rPr sz="120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tablosunda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belirtilmiştir.</a:t>
            </a:r>
            <a:r>
              <a:rPr sz="1200" spc="2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Dolayısıyla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olguyu</a:t>
            </a:r>
            <a:r>
              <a:rPr sz="1200" spc="2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belirten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istatistikler ile algıyı ölçen anketlerden çıkan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sonuçlar tek</a:t>
            </a:r>
            <a:r>
              <a:rPr sz="1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 analizde birleştirilmiştir.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2320470"/>
            <a:ext cx="6899679" cy="65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Kurumun</a:t>
            </a:r>
            <a:r>
              <a:rPr sz="12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güçlü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zayıf</a:t>
            </a:r>
            <a:r>
              <a:rPr sz="1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yönleri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donanım,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malzeme,</a:t>
            </a:r>
            <a:r>
              <a:rPr sz="12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çalışan,</a:t>
            </a:r>
            <a:r>
              <a:rPr sz="1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iş</a:t>
            </a:r>
            <a:r>
              <a:rPr sz="1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yapma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becerisi,</a:t>
            </a:r>
            <a:r>
              <a:rPr sz="1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kurumsal</a:t>
            </a:r>
            <a:r>
              <a:rPr sz="1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iletişim</a:t>
            </a:r>
            <a:r>
              <a:rPr sz="1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gibi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çok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çeşitli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alanlarda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kendisinden</a:t>
            </a:r>
            <a:r>
              <a:rPr sz="120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kaynaklı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olan</a:t>
            </a:r>
            <a:r>
              <a:rPr sz="120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güçlülükleri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zayıflıkları</a:t>
            </a:r>
            <a:r>
              <a:rPr sz="1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ifade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etmektedir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ayrımda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olarak okul müdürü/müdürlüğü kapsamından bakılarak iç faktör ve dış</a:t>
            </a:r>
            <a:r>
              <a:rPr sz="1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faktör ayrımı yapılmıştır.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880" y="3090090"/>
            <a:ext cx="6789850" cy="41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5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Stratejik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planlama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ekibi</a:t>
            </a:r>
            <a:r>
              <a:rPr sz="1200" spc="1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olarak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beyin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fırtınası</a:t>
            </a:r>
            <a:r>
              <a:rPr sz="1200" spc="1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yöntemini</a:t>
            </a:r>
            <a:r>
              <a:rPr sz="1200" spc="1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kullanarak</a:t>
            </a:r>
            <a:r>
              <a:rPr sz="1200" spc="1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Merkezimizin</a:t>
            </a:r>
            <a:r>
              <a:rPr sz="1200" spc="1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güçlü-zayıf</a:t>
            </a:r>
            <a:r>
              <a:rPr sz="12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yönleri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nelerdir belirlemeye çalıştık.Ayrıca merkezimizin sahip olduğu fırsatlar ve tehditler de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ekipçe ele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alındı.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580" y="3902828"/>
            <a:ext cx="1467802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İçsel Faktörler</a:t>
            </a:r>
            <a:r>
              <a:rPr sz="1400" b="1" spc="12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000000"/>
                </a:solidFill>
                <a:highlight>
                  <a:srgbClr val="FFFF00"/>
                </a:highlight>
                <a:latin typeface="Cambria"/>
                <a:cs typeface="Cambria"/>
              </a:rPr>
              <a:t>*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9464" y="4393207"/>
            <a:ext cx="109448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Güçlü Yönler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50034" y="4649523"/>
            <a:ext cx="469386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-Öğretmenler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yeniliğe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açık</a:t>
            </a:r>
            <a:r>
              <a:rPr sz="1200" spc="1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olarak</a:t>
            </a:r>
            <a:r>
              <a:rPr sz="120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derslerin</a:t>
            </a:r>
            <a:r>
              <a:rPr sz="120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işlenişinde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çeşitli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yöntemler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0034" y="4864407"/>
            <a:ext cx="2126505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kullanması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Okulun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içi ve dışı temiz olması.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580" y="4971087"/>
            <a:ext cx="7977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Öğrenciler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50034" y="5291127"/>
            <a:ext cx="4694238" cy="1086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Teneffüslerde Öğrenci ihtiyaçlarını giderebilmesi.</a:t>
            </a:r>
          </a:p>
          <a:p>
            <a:pPr marL="0" marR="0">
              <a:lnSpc>
                <a:spcPts val="1464"/>
              </a:lnSpc>
              <a:spcBef>
                <a:spcPts val="22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200" spc="3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Yöneticilerimiz,</a:t>
            </a:r>
            <a:r>
              <a:rPr sz="12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yaratıcı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3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yenilikçi</a:t>
            </a:r>
            <a:r>
              <a:rPr sz="1200" spc="3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düşüncelerin</a:t>
            </a:r>
            <a:r>
              <a:rPr sz="1200" spc="3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üretilmesini</a:t>
            </a:r>
            <a:r>
              <a:rPr sz="1200" spc="3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teşvik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etmesi.</a:t>
            </a:r>
          </a:p>
          <a:p>
            <a:pPr marL="0" marR="0">
              <a:lnSpc>
                <a:spcPts val="1464"/>
              </a:lnSpc>
              <a:spcBef>
                <a:spcPts val="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-Yöneticiler,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okulun</a:t>
            </a:r>
            <a:r>
              <a:rPr sz="1200" spc="1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vizyonunu,</a:t>
            </a:r>
            <a:r>
              <a:rPr sz="1200" spc="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stratejilerini,</a:t>
            </a:r>
            <a:r>
              <a:rPr sz="1200" spc="1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iyileştirmeye</a:t>
            </a:r>
            <a:r>
              <a:rPr sz="1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açık</a:t>
            </a:r>
            <a:r>
              <a:rPr sz="1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alanlarını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vs. çalışanlarla paylaşması.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9580" y="5833925"/>
            <a:ext cx="7508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Çalışanlar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50034" y="6374946"/>
            <a:ext cx="4360688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Okulda velileri ilgilendiren</a:t>
            </a:r>
            <a:r>
              <a:rPr sz="1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kararlarda görüşlerinin</a:t>
            </a:r>
            <a:r>
              <a:rPr sz="1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dikkate alınması.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 Öğrencilerin okulunu sevdiğini ve öğretmenleriyle iyi anlaşması.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9580" y="6481626"/>
            <a:ext cx="54965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Veliler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50034" y="6809285"/>
            <a:ext cx="46977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100" spc="1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Bina-yerleşkemizin</a:t>
            </a:r>
            <a:r>
              <a:rPr sz="1200" spc="1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merkezi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</a:t>
            </a:r>
            <a:r>
              <a:rPr sz="1200" spc="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noktada</a:t>
            </a:r>
            <a:r>
              <a:rPr sz="12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olması</a:t>
            </a:r>
            <a:r>
              <a:rPr sz="1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ulaşım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imkan</a:t>
            </a:r>
            <a:r>
              <a:rPr sz="1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olarak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çok önemli bir yerdedir.</a:t>
            </a:r>
          </a:p>
          <a:p>
            <a:pPr marL="0" marR="0">
              <a:lnSpc>
                <a:spcPts val="1342"/>
              </a:lnSpc>
              <a:spcBef>
                <a:spcPts val="26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-Mevcut</a:t>
            </a:r>
            <a:r>
              <a:rPr sz="110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donanımımız</a:t>
            </a:r>
            <a:r>
              <a:rPr sz="110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öğrenci</a:t>
            </a:r>
            <a:r>
              <a:rPr sz="11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sayımıza</a:t>
            </a:r>
            <a:r>
              <a:rPr sz="1100" spc="2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göre</a:t>
            </a:r>
            <a:r>
              <a:rPr sz="1100" spc="2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yeterli</a:t>
            </a:r>
            <a:r>
              <a:rPr lang="tr-TR" sz="1100" dirty="0" err="1" smtClean="0">
                <a:solidFill>
                  <a:srgbClr val="000000"/>
                </a:solidFill>
                <a:latin typeface="Calibri"/>
                <a:cs typeface="Calibri"/>
              </a:rPr>
              <a:t>dir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580" y="6915965"/>
            <a:ext cx="1155734" cy="64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Bina ve Yerleşke</a:t>
            </a:r>
          </a:p>
          <a:p>
            <a:pPr marL="0" marR="0">
              <a:lnSpc>
                <a:spcPts val="1464"/>
              </a:lnSpc>
              <a:spcBef>
                <a:spcPts val="17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Donanım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50034" y="7639766"/>
            <a:ext cx="4696591" cy="405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-Genel Bütçe ve</a:t>
            </a:r>
            <a:r>
              <a:rPr sz="11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 Aile Birliği gelirimiz ile birlikte ihtiyaçlarımız ve</a:t>
            </a:r>
            <a:r>
              <a:rPr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giderlerimiz</a:t>
            </a:r>
          </a:p>
          <a:p>
            <a:pPr marL="0" marR="0">
              <a:lnSpc>
                <a:spcPts val="1347"/>
              </a:lnSpc>
              <a:spcBef>
                <a:spcPts val="24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karşılanmaktadır.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9580" y="7731305"/>
            <a:ext cx="50681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Bütçe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50034" y="8039053"/>
            <a:ext cx="4698064" cy="803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-Tamamen</a:t>
            </a:r>
            <a:r>
              <a:rPr sz="1100" spc="3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yeniliklere</a:t>
            </a:r>
            <a:r>
              <a:rPr sz="11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açık,</a:t>
            </a:r>
            <a:r>
              <a:rPr sz="1100" spc="3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çalışanlarıyla</a:t>
            </a:r>
            <a:r>
              <a:rPr sz="11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birlikte</a:t>
            </a:r>
            <a:r>
              <a:rPr sz="11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karar</a:t>
            </a:r>
            <a:r>
              <a:rPr sz="11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alan</a:t>
            </a:r>
            <a:r>
              <a:rPr sz="11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00" spc="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bu</a:t>
            </a:r>
            <a:r>
              <a:rPr sz="1100" spc="3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kararlara</a:t>
            </a:r>
          </a:p>
          <a:p>
            <a:pPr marL="0" marR="0">
              <a:lnSpc>
                <a:spcPts val="1347"/>
              </a:lnSpc>
              <a:spcBef>
                <a:spcPts val="237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öğrenci fikirlerini de katarak süreç uygulanmaktadır.</a:t>
            </a:r>
          </a:p>
          <a:p>
            <a:pPr marL="0" marR="0">
              <a:lnSpc>
                <a:spcPts val="1342"/>
              </a:lnSpc>
              <a:spcBef>
                <a:spcPts val="2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-Yönetici</a:t>
            </a:r>
            <a:r>
              <a:rPr sz="11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öğretmenlerimiz</a:t>
            </a:r>
            <a:r>
              <a:rPr sz="11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ile</a:t>
            </a:r>
            <a:r>
              <a:rPr sz="11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birlikte</a:t>
            </a:r>
            <a:r>
              <a:rPr sz="110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her</a:t>
            </a:r>
            <a:r>
              <a:rPr sz="11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türlü</a:t>
            </a:r>
            <a:r>
              <a:rPr sz="11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iletişime</a:t>
            </a:r>
            <a:r>
              <a:rPr sz="11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açık</a:t>
            </a:r>
            <a:r>
              <a:rPr sz="11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sosyal</a:t>
            </a:r>
            <a:r>
              <a:rPr sz="11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medyayı</a:t>
            </a:r>
          </a:p>
          <a:p>
            <a:pPr marL="0" marR="0">
              <a:lnSpc>
                <a:spcPts val="1347"/>
              </a:lnSpc>
              <a:spcBef>
                <a:spcPts val="19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da kullanan bir anlayışa sahibiz.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9580" y="8129069"/>
            <a:ext cx="1248535" cy="623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Yönetim Süreçleri</a:t>
            </a:r>
          </a:p>
          <a:p>
            <a:pPr marL="0" marR="0">
              <a:lnSpc>
                <a:spcPts val="1464"/>
              </a:lnSpc>
              <a:spcBef>
                <a:spcPts val="163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İletişim Süreçleri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50034" y="8838110"/>
            <a:ext cx="333488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1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Çevremizdeki sanayi kuruluşları ile olan iyi ilişkiler.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9580" y="9115478"/>
            <a:ext cx="114063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Sektörel İşbirliği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50034" y="9115478"/>
            <a:ext cx="191939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-Firmalara yapılan ziyaretler.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50034" y="9392796"/>
            <a:ext cx="366025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-İdare ve öğretmenlerin esnafımızla olan olumlu ilişkileri.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7952" y="1022096"/>
            <a:ext cx="6505447" cy="871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464" y="771548"/>
            <a:ext cx="102975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Zayıf Yönler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0034" y="1026545"/>
            <a:ext cx="4693028" cy="422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-Çırak</a:t>
            </a:r>
            <a:r>
              <a:rPr sz="115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Kalfalarımızın</a:t>
            </a:r>
            <a:r>
              <a:rPr sz="1150" spc="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haftada</a:t>
            </a:r>
            <a:r>
              <a:rPr sz="115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bir</a:t>
            </a:r>
            <a:r>
              <a:rPr sz="1150" spc="1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gün</a:t>
            </a:r>
            <a:r>
              <a:rPr sz="1150" spc="1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okula</a:t>
            </a:r>
            <a:r>
              <a:rPr sz="115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gelmelerinden</a:t>
            </a:r>
            <a:r>
              <a:rPr sz="115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</a:t>
            </a:r>
            <a:r>
              <a:rPr sz="115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yeterli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derecede sorunlarıyla ilgilenenememiz.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1129934"/>
            <a:ext cx="771620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Öğrenciler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0034" y="1444120"/>
            <a:ext cx="4695245" cy="626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-Mesleki</a:t>
            </a:r>
            <a:r>
              <a:rPr sz="1150" spc="3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</a:t>
            </a:r>
            <a:r>
              <a:rPr sz="1150" spc="3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merkezi</a:t>
            </a:r>
            <a:r>
              <a:rPr sz="1150" spc="3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olmamız</a:t>
            </a:r>
            <a:r>
              <a:rPr sz="1150" spc="3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dolayısıyla</a:t>
            </a:r>
            <a:r>
              <a:rPr sz="115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imkanlarımız</a:t>
            </a:r>
            <a:r>
              <a:rPr sz="1150" spc="3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çok</a:t>
            </a:r>
            <a:r>
              <a:rPr sz="1150" spc="3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faklılıklar</a:t>
            </a:r>
          </a:p>
          <a:p>
            <a:pPr marL="0" marR="0">
              <a:lnSpc>
                <a:spcPts val="1406"/>
              </a:lnSpc>
              <a:spcBef>
                <a:spcPts val="1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göstermektedir.</a:t>
            </a:r>
            <a:r>
              <a:rPr sz="115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Bunun</a:t>
            </a:r>
            <a:r>
              <a:rPr sz="115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için</a:t>
            </a:r>
            <a:r>
              <a:rPr sz="1150" spc="4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zaman</a:t>
            </a:r>
            <a:r>
              <a:rPr sz="1150" spc="4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zaman</a:t>
            </a:r>
            <a:r>
              <a:rPr sz="115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çalışanların</a:t>
            </a:r>
            <a:r>
              <a:rPr sz="1150" spc="4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ihtiyaçlarını</a:t>
            </a:r>
            <a:r>
              <a:rPr sz="115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tam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olarak karşılayamayabiliriz.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580" y="1648094"/>
            <a:ext cx="726471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Çalışanlar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50034" y="2064388"/>
            <a:ext cx="4695678" cy="422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-Velilerimizle</a:t>
            </a:r>
            <a:r>
              <a:rPr sz="1150" spc="4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istediğimiz</a:t>
            </a:r>
            <a:r>
              <a:rPr sz="115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zaman</a:t>
            </a:r>
            <a:r>
              <a:rPr sz="115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iletişim</a:t>
            </a:r>
            <a:r>
              <a:rPr sz="1150" spc="4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kuramadığımızdan</a:t>
            </a:r>
            <a:r>
              <a:rPr sz="115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sorunlarımızı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paylaşamamaktayız.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580" y="2167778"/>
            <a:ext cx="532733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Veliler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580" y="2481723"/>
            <a:ext cx="1114723" cy="42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Bina ve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Yerleşke</a:t>
            </a:r>
          </a:p>
          <a:p>
            <a:pPr marL="0" marR="0">
              <a:lnSpc>
                <a:spcPts val="1406"/>
              </a:lnSpc>
              <a:spcBef>
                <a:spcPts val="2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Donanım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0034" y="2481723"/>
            <a:ext cx="3740142" cy="42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-Fiziki mekan yetersizliği dolayısıyla Atölyelerimiz yetersizdir.</a:t>
            </a:r>
          </a:p>
          <a:p>
            <a:pPr marL="0" marR="0">
              <a:lnSpc>
                <a:spcPts val="1406"/>
              </a:lnSpc>
              <a:spcBef>
                <a:spcPts val="2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-Akıllı Tahtaların olmaması.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50034" y="2904112"/>
            <a:ext cx="4697560" cy="422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-Merkezimizdeki</a:t>
            </a:r>
            <a:r>
              <a:rPr sz="115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kursların</a:t>
            </a:r>
            <a:r>
              <a:rPr sz="115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verilememesinden</a:t>
            </a:r>
            <a:r>
              <a:rPr sz="115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</a:t>
            </a:r>
            <a:r>
              <a:rPr sz="115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Okul</a:t>
            </a:r>
            <a:r>
              <a:rPr sz="115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Aile</a:t>
            </a:r>
            <a:r>
              <a:rPr sz="115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Birliği</a:t>
            </a:r>
            <a:r>
              <a:rPr sz="115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gelirimiz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ciddi anlamda düşmüştür.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580" y="3005978"/>
            <a:ext cx="492513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Bütçe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50034" y="3320164"/>
            <a:ext cx="4696563" cy="63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-İdari</a:t>
            </a:r>
            <a:r>
              <a:rPr sz="115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yazışmalar</a:t>
            </a:r>
            <a:r>
              <a:rPr sz="115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işlerin</a:t>
            </a:r>
            <a:r>
              <a:rPr sz="115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yoğunluğu,</a:t>
            </a:r>
            <a:r>
              <a:rPr sz="115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ayrıca</a:t>
            </a:r>
            <a:r>
              <a:rPr sz="115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memurumuzun</a:t>
            </a:r>
            <a:r>
              <a:rPr sz="115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olmamasından</a:t>
            </a:r>
          </a:p>
          <a:p>
            <a:pPr marL="0" marR="0">
              <a:lnSpc>
                <a:spcPts val="1406"/>
              </a:lnSpc>
              <a:spcBef>
                <a:spcPts val="214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 işletme ziyaretleri </a:t>
            </a:r>
            <a:r>
              <a:rPr sz="1150" spc="-13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öğrencilerimiz ile yeterince ilgilenemememiz.</a:t>
            </a:r>
          </a:p>
          <a:p>
            <a:pPr marL="0" marR="0">
              <a:lnSpc>
                <a:spcPts val="1406"/>
              </a:lnSpc>
              <a:spcBef>
                <a:spcPts val="2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-İhtiyaç duyduğumuz zaman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veli ve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çalışanlara ulaşamamamız.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9580" y="3422412"/>
            <a:ext cx="1202203" cy="53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Yönetim Süreçleri</a:t>
            </a:r>
          </a:p>
          <a:p>
            <a:pPr marL="0" marR="0">
              <a:lnSpc>
                <a:spcPts val="1406"/>
              </a:lnSpc>
              <a:spcBef>
                <a:spcPts val="106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İletişim Süreçleri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9580" y="4075039"/>
            <a:ext cx="1554329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Dışsal Faktörler</a:t>
            </a:r>
            <a:r>
              <a:rPr sz="1400" b="1" spc="12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78659" y="4075039"/>
            <a:ext cx="864064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Fırsatlar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9580" y="4321572"/>
            <a:ext cx="522050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Politik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50034" y="4321813"/>
            <a:ext cx="4697984" cy="626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-İlçemizin</a:t>
            </a:r>
            <a:r>
              <a:rPr sz="1150" spc="2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küçük</a:t>
            </a:r>
            <a:r>
              <a:rPr sz="115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olmasından</a:t>
            </a:r>
            <a:r>
              <a:rPr sz="115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dolayı,</a:t>
            </a:r>
            <a:r>
              <a:rPr sz="115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Yerel</a:t>
            </a:r>
            <a:r>
              <a:rPr sz="1150" spc="2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Yönetimlerle</a:t>
            </a:r>
            <a:r>
              <a:rPr sz="115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ilişkilerimizin</a:t>
            </a:r>
            <a:r>
              <a:rPr sz="1150" spc="2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ha</a:t>
            </a:r>
          </a:p>
          <a:p>
            <a:pPr marL="0" marR="0">
              <a:lnSpc>
                <a:spcPts val="1406"/>
              </a:lnSpc>
              <a:spcBef>
                <a:spcPts val="1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sıcak</a:t>
            </a:r>
            <a:r>
              <a:rPr sz="1150" spc="4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4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samimi</a:t>
            </a:r>
            <a:r>
              <a:rPr sz="1150" spc="3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olmaktadır.Bunun</a:t>
            </a:r>
            <a:r>
              <a:rPr sz="1150" spc="4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için</a:t>
            </a:r>
            <a:r>
              <a:rPr sz="1150" spc="4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ihtiyaçlarımızı</a:t>
            </a:r>
            <a:r>
              <a:rPr sz="1150" spc="4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bildirmemiz</a:t>
            </a:r>
            <a:r>
              <a:rPr sz="1150" spc="4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kolaydır.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9580" y="4943364"/>
            <a:ext cx="738473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Ekonomik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50034" y="4943605"/>
            <a:ext cx="4692892" cy="42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-Çırak</a:t>
            </a:r>
            <a:r>
              <a:rPr sz="115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Kalfalarımızın</a:t>
            </a:r>
            <a:r>
              <a:rPr sz="1150" spc="1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çalışıyor</a:t>
            </a:r>
            <a:r>
              <a:rPr sz="1150" spc="1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olması.</a:t>
            </a:r>
            <a:r>
              <a:rPr sz="1150" spc="1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Gerek</a:t>
            </a:r>
            <a:r>
              <a:rPr sz="1150" spc="1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görüldüğü</a:t>
            </a:r>
            <a:r>
              <a:rPr sz="115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taktirde</a:t>
            </a:r>
            <a:r>
              <a:rPr sz="1150" spc="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Yerel</a:t>
            </a:r>
            <a:r>
              <a:rPr sz="115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</a:p>
          <a:p>
            <a:pPr marL="0" marR="0">
              <a:lnSpc>
                <a:spcPts val="1406"/>
              </a:lnSpc>
              <a:spcBef>
                <a:spcPts val="1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İdari olarak destek istenilmektedir.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9580" y="5359416"/>
            <a:ext cx="743188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Sosyolojik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50034" y="5359657"/>
            <a:ext cx="4694751" cy="1254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-Kalfalık-Ustalık</a:t>
            </a:r>
            <a:r>
              <a:rPr sz="1150" spc="2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sınavları</a:t>
            </a:r>
            <a:r>
              <a:rPr sz="115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2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Usta</a:t>
            </a:r>
            <a:r>
              <a:rPr sz="1150" spc="2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Öğreticilik</a:t>
            </a:r>
            <a:r>
              <a:rPr sz="115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kurslarımız</a:t>
            </a:r>
            <a:r>
              <a:rPr sz="1150" spc="2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olmasından</a:t>
            </a:r>
            <a:r>
              <a:rPr sz="1150" spc="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</a:t>
            </a:r>
          </a:p>
          <a:p>
            <a:pPr marL="0" marR="0">
              <a:lnSpc>
                <a:spcPts val="1406"/>
              </a:lnSpc>
              <a:spcBef>
                <a:spcPts val="1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vatandaş ve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çalışanlarımız ile sürekli görüşebilme imkanına sahibiz.</a:t>
            </a:r>
          </a:p>
          <a:p>
            <a:pPr marL="0" marR="0">
              <a:lnSpc>
                <a:spcPts val="1403"/>
              </a:lnSpc>
              <a:spcBef>
                <a:spcPts val="26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-Merkezimize</a:t>
            </a:r>
            <a:r>
              <a:rPr sz="1150" spc="5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ziyarette</a:t>
            </a:r>
            <a:r>
              <a:rPr sz="1150" spc="5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bulunan</a:t>
            </a:r>
            <a:r>
              <a:rPr sz="1150" spc="5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işyeri</a:t>
            </a:r>
            <a:r>
              <a:rPr sz="1150" spc="5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sahiplerinin</a:t>
            </a:r>
            <a:r>
              <a:rPr sz="1150" spc="5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kullanmış</a:t>
            </a:r>
            <a:r>
              <a:rPr sz="1150" spc="5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oldukları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teknolojik gelişmeleri bizlerle paylaşmaları.</a:t>
            </a:r>
          </a:p>
          <a:p>
            <a:pPr marL="0" marR="0">
              <a:lnSpc>
                <a:spcPts val="1403"/>
              </a:lnSpc>
              <a:spcBef>
                <a:spcPts val="25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-Her</a:t>
            </a:r>
            <a:r>
              <a:rPr sz="115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115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kadar</a:t>
            </a:r>
            <a:r>
              <a:rPr sz="115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M.T.E.G.M.</a:t>
            </a:r>
            <a:r>
              <a:rPr sz="1150" spc="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bağlanmış</a:t>
            </a:r>
            <a:r>
              <a:rPr sz="1150" spc="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olsak</a:t>
            </a:r>
            <a:r>
              <a:rPr sz="1150" spc="1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bile</a:t>
            </a:r>
            <a:r>
              <a:rPr sz="115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işleyiş</a:t>
            </a:r>
            <a:r>
              <a:rPr sz="115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olarak</a:t>
            </a:r>
            <a:r>
              <a:rPr sz="1150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faklı</a:t>
            </a:r>
            <a:r>
              <a:rPr sz="115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bir</a:t>
            </a:r>
            <a:r>
              <a:rPr sz="1150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yapıya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sahip olmamız.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9580" y="5775468"/>
            <a:ext cx="1017151" cy="63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Teknolojik</a:t>
            </a:r>
          </a:p>
          <a:p>
            <a:pPr marL="0" marR="0">
              <a:lnSpc>
                <a:spcPts val="1406"/>
              </a:lnSpc>
              <a:spcBef>
                <a:spcPts val="187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Mevzuat-Yasal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9580" y="6609350"/>
            <a:ext cx="703754" cy="63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Ekolojik</a:t>
            </a:r>
          </a:p>
          <a:p>
            <a:pPr marL="0" marR="0">
              <a:lnSpc>
                <a:spcPts val="1406"/>
              </a:lnSpc>
              <a:spcBef>
                <a:spcPts val="299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Tehditler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Politik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50034" y="6609350"/>
            <a:ext cx="3587116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-Bölgemizin çalışma ve öğrenim anlamında elverişli</a:t>
            </a:r>
            <a:r>
              <a:rPr sz="11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olması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50034" y="7031740"/>
            <a:ext cx="4696358" cy="125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150" spc="4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Yapmış</a:t>
            </a:r>
            <a:r>
              <a:rPr sz="115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olduğumuz</a:t>
            </a:r>
            <a:r>
              <a:rPr sz="1150" spc="4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Kalfalık-Ustalık</a:t>
            </a:r>
            <a:r>
              <a:rPr sz="1150" spc="4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sınavlarına</a:t>
            </a:r>
            <a:r>
              <a:rPr sz="115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veya</a:t>
            </a:r>
            <a:r>
              <a:rPr sz="1150" spc="4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Belgelerin</a:t>
            </a:r>
            <a:r>
              <a:rPr sz="115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teslimi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sırasında kişilerin Politik kimlikleriyle</a:t>
            </a:r>
            <a:r>
              <a:rPr sz="1150" spc="2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farklı</a:t>
            </a:r>
            <a:r>
              <a:rPr sz="11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isteklerde bulunulması.</a:t>
            </a:r>
          </a:p>
          <a:p>
            <a:pPr marL="0" marR="0">
              <a:lnSpc>
                <a:spcPts val="1403"/>
              </a:lnSpc>
              <a:spcBef>
                <a:spcPts val="25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-Kamu</a:t>
            </a:r>
            <a:r>
              <a:rPr sz="115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Kurumu</a:t>
            </a:r>
            <a:r>
              <a:rPr sz="115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olmamıza</a:t>
            </a:r>
            <a:r>
              <a:rPr sz="115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rağmen</a:t>
            </a:r>
            <a:r>
              <a:rPr sz="115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Dış</a:t>
            </a:r>
            <a:r>
              <a:rPr sz="115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Faktörlere</a:t>
            </a:r>
            <a:r>
              <a:rPr sz="115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Ekonomik</a:t>
            </a:r>
            <a:r>
              <a:rPr sz="115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anlamda</a:t>
            </a:r>
            <a:r>
              <a:rPr sz="1150" spc="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ihtiyaç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duyduğumuzda bakış açılarının rahatsız edici olması.</a:t>
            </a:r>
          </a:p>
          <a:p>
            <a:pPr marL="0" marR="0">
              <a:lnSpc>
                <a:spcPts val="1403"/>
              </a:lnSpc>
              <a:spcBef>
                <a:spcPts val="25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-Vatandaşlardan</a:t>
            </a:r>
            <a:r>
              <a:rPr sz="115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gelen</a:t>
            </a:r>
            <a:r>
              <a:rPr sz="1150" spc="3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3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uygun</a:t>
            </a:r>
            <a:r>
              <a:rPr sz="1150" spc="3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olmayan</a:t>
            </a:r>
            <a:r>
              <a:rPr sz="1150" spc="3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istekleri</a:t>
            </a:r>
            <a:r>
              <a:rPr sz="1150" spc="3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kabul</a:t>
            </a:r>
            <a:r>
              <a:rPr sz="1150" spc="3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etmediğimizde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bunun kişisel olarak algılanması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49580" y="7447550"/>
            <a:ext cx="743188" cy="63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Ekonomik</a:t>
            </a:r>
          </a:p>
          <a:p>
            <a:pPr marL="0" marR="0">
              <a:lnSpc>
                <a:spcPts val="1406"/>
              </a:lnSpc>
              <a:spcBef>
                <a:spcPts val="186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Sosyolojik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9580" y="8281559"/>
            <a:ext cx="1017151" cy="42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Teknolojik</a:t>
            </a:r>
          </a:p>
          <a:p>
            <a:pPr marL="0" marR="0">
              <a:lnSpc>
                <a:spcPts val="1406"/>
              </a:lnSpc>
              <a:spcBef>
                <a:spcPts val="2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Mevzuat-Yasal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50034" y="8281559"/>
            <a:ext cx="4697380" cy="1458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7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-Sürekli gelişen teknolojik değişikliğin getirmiş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olduğu maliyet.</a:t>
            </a:r>
          </a:p>
          <a:p>
            <a:pPr marL="0" marR="0">
              <a:lnSpc>
                <a:spcPts val="1403"/>
              </a:lnSpc>
              <a:spcBef>
                <a:spcPts val="25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-İşleyişimizin</a:t>
            </a:r>
            <a:r>
              <a:rPr sz="115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çalışmalarımızın</a:t>
            </a:r>
            <a:r>
              <a:rPr sz="115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Sanayi-İşletme-Vatandaş</a:t>
            </a:r>
            <a:r>
              <a:rPr sz="115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odaklı</a:t>
            </a:r>
            <a:r>
              <a:rPr sz="115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olmasından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</a:t>
            </a:r>
            <a:r>
              <a:rPr sz="1150" spc="2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sz="1150" spc="2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önce</a:t>
            </a:r>
            <a:r>
              <a:rPr sz="115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olduğu</a:t>
            </a:r>
            <a:r>
              <a:rPr sz="1150" spc="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gibi</a:t>
            </a:r>
            <a:r>
              <a:rPr sz="115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Hayat</a:t>
            </a:r>
            <a:r>
              <a:rPr sz="1150" spc="2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Boyu</a:t>
            </a:r>
            <a:r>
              <a:rPr sz="1150" spc="2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Öğrenme</a:t>
            </a:r>
            <a:r>
              <a:rPr sz="1150" spc="2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Genel</a:t>
            </a:r>
            <a:r>
              <a:rPr sz="1150" spc="2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Müdürlüğüne</a:t>
            </a:r>
          </a:p>
          <a:p>
            <a:pPr marL="0" marR="0">
              <a:lnSpc>
                <a:spcPts val="1406"/>
              </a:lnSpc>
              <a:spcBef>
                <a:spcPts val="20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bağlanmamız</a:t>
            </a:r>
            <a:r>
              <a:rPr sz="1150" spc="5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gerekmektedir.</a:t>
            </a:r>
            <a:r>
              <a:rPr sz="1150" spc="5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Mesleki</a:t>
            </a:r>
            <a:r>
              <a:rPr sz="1150" spc="5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Teknik</a:t>
            </a:r>
            <a:r>
              <a:rPr sz="1150" spc="5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</a:t>
            </a:r>
            <a:r>
              <a:rPr sz="1150" spc="5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Genel</a:t>
            </a:r>
            <a:r>
              <a:rPr sz="115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Müdürlüğü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Mevzuat ve yasal işlemleri bizlere tam olarak cevap</a:t>
            </a:r>
            <a:r>
              <a:rPr sz="115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vermemesi.</a:t>
            </a:r>
          </a:p>
          <a:p>
            <a:pPr marL="0" marR="0">
              <a:lnSpc>
                <a:spcPts val="1403"/>
              </a:lnSpc>
              <a:spcBef>
                <a:spcPts val="26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-Son yıllardaki</a:t>
            </a:r>
            <a:r>
              <a:rPr sz="115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çevresel</a:t>
            </a:r>
            <a:r>
              <a:rPr sz="115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olaylardaki</a:t>
            </a:r>
            <a:r>
              <a:rPr sz="115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büyük</a:t>
            </a:r>
            <a:r>
              <a:rPr sz="115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değişiklik insanları</a:t>
            </a:r>
            <a:r>
              <a:rPr sz="115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psikolojik</a:t>
            </a:r>
            <a:r>
              <a:rPr sz="115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olarak</a:t>
            </a:r>
          </a:p>
          <a:p>
            <a:pPr marL="0" marR="0">
              <a:lnSpc>
                <a:spcPts val="1406"/>
              </a:lnSpc>
              <a:spcBef>
                <a:spcPts val="19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olumsuz etkilemesi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49580" y="9319352"/>
            <a:ext cx="613314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Ekolojik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36448" y="2257552"/>
            <a:ext cx="6346951" cy="7202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71832"/>
            <a:ext cx="6903999" cy="150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Ekibimizle</a:t>
            </a:r>
            <a:r>
              <a:rPr sz="1200" spc="3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yaptığımız</a:t>
            </a:r>
            <a:r>
              <a:rPr sz="1200" spc="3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GZFT</a:t>
            </a:r>
            <a:r>
              <a:rPr sz="1200" spc="4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analizi</a:t>
            </a:r>
            <a:r>
              <a:rPr sz="1200" spc="3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sonucu</a:t>
            </a:r>
            <a:r>
              <a:rPr sz="120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yukarıda</a:t>
            </a:r>
            <a:r>
              <a:rPr sz="1200" spc="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belirtilmiş</a:t>
            </a:r>
            <a:r>
              <a:rPr sz="1200" spc="3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olup</a:t>
            </a:r>
            <a:r>
              <a:rPr sz="1200" spc="4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kısaca</a:t>
            </a:r>
            <a:r>
              <a:rPr sz="1200" spc="4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özetlemek</a:t>
            </a:r>
            <a:r>
              <a:rPr sz="1200" spc="3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gerekirse;</a:t>
            </a:r>
          </a:p>
          <a:p>
            <a:pPr marL="0" marR="0">
              <a:lnSpc>
                <a:spcPts val="1464"/>
              </a:lnSpc>
              <a:spcBef>
                <a:spcPts val="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Merkezimiz</a:t>
            </a:r>
            <a:r>
              <a:rPr sz="12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yeniliklere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açık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idari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kadrosuyla,kurum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kültürünü</a:t>
            </a:r>
            <a:r>
              <a:rPr sz="1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benimsemiş</a:t>
            </a:r>
            <a:r>
              <a:rPr sz="1200" spc="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personeliyle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1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iyi</a:t>
            </a:r>
            <a:r>
              <a:rPr sz="1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şekilde</a:t>
            </a:r>
            <a:r>
              <a:rPr sz="120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hizmet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vermeye</a:t>
            </a:r>
            <a:r>
              <a:rPr sz="1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gayret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göstermektedir.Buna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karşın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müstakil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bahçeli</a:t>
            </a:r>
            <a:r>
              <a:rPr sz="1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binaya</a:t>
            </a:r>
            <a:r>
              <a:rPr sz="1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sahip</a:t>
            </a:r>
            <a:r>
              <a:rPr sz="1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olmamamız</a:t>
            </a:r>
            <a:r>
              <a:rPr sz="1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mesleki</a:t>
            </a:r>
            <a:r>
              <a:rPr sz="1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eğitime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verilen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değerin</a:t>
            </a:r>
            <a:r>
              <a:rPr sz="1200" spc="2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yetersiz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oluşu</a:t>
            </a:r>
            <a:r>
              <a:rPr sz="1200" spc="1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  <a:r>
              <a:rPr sz="1200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sorunların</a:t>
            </a:r>
            <a:r>
              <a:rPr sz="1200" spc="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başında</a:t>
            </a:r>
            <a:r>
              <a:rPr sz="1200" spc="1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gelmektedir.Geçmiş</a:t>
            </a:r>
            <a:r>
              <a:rPr sz="1200" spc="2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dönemdeki</a:t>
            </a:r>
            <a:r>
              <a:rPr sz="1200" spc="2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Stratejik</a:t>
            </a:r>
            <a:r>
              <a:rPr sz="1200" spc="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Planımız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incelendiğinde</a:t>
            </a:r>
            <a:r>
              <a:rPr sz="1200" spc="1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bina</a:t>
            </a:r>
            <a:r>
              <a:rPr sz="1200" spc="1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sorunu</a:t>
            </a:r>
            <a:r>
              <a:rPr sz="1200" spc="1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buna</a:t>
            </a:r>
            <a:r>
              <a:rPr sz="1200" spc="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bağlı</a:t>
            </a:r>
            <a:r>
              <a:rPr sz="1200" spc="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sorunların</a:t>
            </a:r>
            <a:r>
              <a:rPr sz="1200" spc="1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devam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ettiği</a:t>
            </a:r>
            <a:r>
              <a:rPr sz="1200" spc="1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ekibimizce</a:t>
            </a:r>
            <a:r>
              <a:rPr sz="1200" spc="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tespit</a:t>
            </a:r>
            <a:r>
              <a:rPr sz="1200" spc="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edilmiştir.Yine</a:t>
            </a:r>
            <a:r>
              <a:rPr sz="1200" spc="1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geçmiş</a:t>
            </a:r>
          </a:p>
          <a:p>
            <a:pPr marL="0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dönemde</a:t>
            </a:r>
            <a:r>
              <a:rPr sz="1200" spc="2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belirtilen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sanayiye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elverişli</a:t>
            </a:r>
            <a:r>
              <a:rPr sz="1200" spc="3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bölge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</a:t>
            </a:r>
            <a:r>
              <a:rPr sz="1200" spc="3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durumu</a:t>
            </a:r>
            <a:r>
              <a:rPr sz="1200" spc="2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değişmiş</a:t>
            </a:r>
            <a:r>
              <a:rPr sz="1200" spc="2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sanayi</a:t>
            </a:r>
            <a:r>
              <a:rPr sz="1200" spc="30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bölgesi</a:t>
            </a:r>
            <a:r>
              <a:rPr sz="1200" spc="30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olma</a:t>
            </a:r>
            <a:r>
              <a:rPr sz="1200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durumu</a:t>
            </a:r>
            <a:r>
              <a:rPr sz="1200" spc="3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ortaya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çıkmıştır.Bu da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Merkezimize olan ilgiyi ve talebi daha da</a:t>
            </a:r>
            <a:r>
              <a:rPr sz="1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artıracaktır.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2395210"/>
            <a:ext cx="2522470" cy="2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Gelişim ve</a:t>
            </a:r>
            <a:r>
              <a:rPr sz="1400" b="1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mbria"/>
                <a:cs typeface="Cambria"/>
              </a:rPr>
              <a:t>Sorun Alanlarımız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2827536"/>
            <a:ext cx="6833223" cy="598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Paydaş analizi, kurum içi ve dışı</a:t>
            </a:r>
            <a:r>
              <a:rPr sz="1100" spc="-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analiz sonucunda okulumuzun faaliyetlerine</a:t>
            </a:r>
            <a:r>
              <a:rPr sz="1100" spc="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ilişkin</a:t>
            </a:r>
          </a:p>
          <a:p>
            <a:pPr marL="0" marR="0">
              <a:lnSpc>
                <a:spcPts val="1341"/>
              </a:lnSpc>
              <a:spcBef>
                <a:spcPts val="2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gelişim ve sorun alanları tespit</a:t>
            </a:r>
            <a:r>
              <a:rPr sz="1100" spc="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edilmiştir. Belirlenen gelişim ve sorun alanları</a:t>
            </a:r>
            <a:r>
              <a:rPr sz="1100" spc="-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dört tema altında</a:t>
            </a:r>
          </a:p>
          <a:p>
            <a:pPr marL="0" marR="0">
              <a:lnSpc>
                <a:spcPts val="1341"/>
              </a:lnSpc>
              <a:spcBef>
                <a:spcPts val="1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gruplandırılarak plan</a:t>
            </a:r>
            <a:r>
              <a:rPr sz="1100" spc="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mimarisinin oluşturulmasında temel alınmıştır.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9224" y="3891811"/>
            <a:ext cx="298874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1.TEMA: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EĞİTİM VE ÖĞRETİME ERİŞİM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0800" y="4542552"/>
            <a:ext cx="4788206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-Öğrencilerin meslekte yüksek ideallerinin olmaması ve devamsızlık yapmaları.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0800" y="4748292"/>
            <a:ext cx="5614430" cy="626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Gerek çırak ve gerekse kalfalarım olsun öğrenim olarak yüksek ideallere sahip</a:t>
            </a:r>
            <a:r>
              <a:rPr sz="115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olmayabilirler.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Ancak kendi mesleklerinde Ustaöğreticilik seviyesine çıkmaları için her türlü destek</a:t>
            </a:r>
          </a:p>
          <a:p>
            <a:pPr marL="0" marR="0">
              <a:lnSpc>
                <a:spcPts val="1406"/>
              </a:lnSpc>
              <a:spcBef>
                <a:spcPts val="20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tarafımızdan verilmektedir.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1416" y="4868396"/>
            <a:ext cx="223462" cy="421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347"/>
              </a:lnSpc>
              <a:spcBef>
                <a:spcPts val="6576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347"/>
              </a:lnSpc>
              <a:spcBef>
                <a:spcPts val="657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347"/>
              </a:lnSpc>
              <a:spcBef>
                <a:spcPts val="6574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347"/>
              </a:lnSpc>
              <a:spcBef>
                <a:spcPts val="6589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0800" y="5645928"/>
            <a:ext cx="5687102" cy="626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-Eğitim kadrosu. Mevcut Kadromuz sürekli açılan(yeni kayıtlar) dallar karşısında zaman zaman</a:t>
            </a:r>
          </a:p>
          <a:p>
            <a:pPr marL="0" marR="0">
              <a:lnSpc>
                <a:spcPts val="1406"/>
              </a:lnSpc>
              <a:spcBef>
                <a:spcPts val="21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yetersiz kalmaktadır. Bu eksikliği</a:t>
            </a:r>
            <a:r>
              <a:rPr sz="11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geçici olarak Ustaöğretici veya ücretli öğretmenler ile</a:t>
            </a:r>
          </a:p>
          <a:p>
            <a:pPr marL="0" marR="0">
              <a:lnSpc>
                <a:spcPts val="1406"/>
              </a:lnSpc>
              <a:spcBef>
                <a:spcPts val="20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karşılanmaktadır.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0800" y="6749558"/>
            <a:ext cx="5349190" cy="420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Kalfalık ve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ustalık eğitiminde sınıf açılmasında gerekli olan öğrenci sayısının meslek alanı</a:t>
            </a:r>
          </a:p>
          <a:p>
            <a:pPr marL="0" marR="0">
              <a:lnSpc>
                <a:spcPts val="1406"/>
              </a:lnSpc>
              <a:spcBef>
                <a:spcPts val="20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olarak değil de meslek dalı olarak ifade edilmesi</a:t>
            </a:r>
            <a:r>
              <a:rPr sz="115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gerekir.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0800" y="7543562"/>
            <a:ext cx="5713799" cy="832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-Merkezimize kayıt yapan</a:t>
            </a:r>
            <a:r>
              <a:rPr sz="11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çırak ve kalfaların</a:t>
            </a:r>
            <a:r>
              <a:rPr sz="115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örgün eğitimlerini yarım bırakmaları</a:t>
            </a:r>
            <a:r>
              <a:rPr sz="115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dolayısıyla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bizlere yönelmektedirler. Bizler onlara gerekli rehberlikle birlikte</a:t>
            </a:r>
            <a:r>
              <a:rPr sz="1150" spc="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eğitim-öğretim de</a:t>
            </a:r>
            <a:r>
              <a:rPr sz="115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vererek iş</a:t>
            </a:r>
          </a:p>
          <a:p>
            <a:pPr marL="0" marR="0">
              <a:lnSpc>
                <a:spcPts val="1406"/>
              </a:lnSpc>
              <a:spcBef>
                <a:spcPts val="20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hayatında başarılı olmalarını sağlamaya çalışmaktayız. Ancak bu durum</a:t>
            </a:r>
            <a:r>
              <a:rPr sz="115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örgün</a:t>
            </a:r>
            <a:r>
              <a:rPr sz="115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eğitimi bırakmış</a:t>
            </a:r>
          </a:p>
          <a:p>
            <a:pPr marL="0" marR="0">
              <a:lnSpc>
                <a:spcPts val="1406"/>
              </a:lnSpc>
              <a:spcBef>
                <a:spcPts val="26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bu insanlar için hem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bizim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açımızdan</a:t>
            </a:r>
            <a:r>
              <a:rPr sz="115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zaman zaman zor haller almaktadır.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0800" y="8776859"/>
            <a:ext cx="5097690" cy="395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-Mesleki</a:t>
            </a:r>
            <a:r>
              <a:rPr sz="11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 Merkezlerinde devamsızlıktan</a:t>
            </a:r>
            <a:r>
              <a:rPr sz="115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sınıf tekrarı olmaktadır. Bunun içinde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devamsızlık yapanların velileri ve ustaları aranarak azami indirime gidilmektedir.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18845" y="2050034"/>
            <a:ext cx="6037580" cy="5209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1046" y="9585558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36448" y="772160"/>
            <a:ext cx="6346951" cy="818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948332"/>
            <a:ext cx="308142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2.TEMA: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EĞİTİM VE ÖĞRETİMDE KALİTE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228" y="1342012"/>
            <a:ext cx="5625347" cy="838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Sosyal, kültürel, sanatsal </a:t>
            </a:r>
            <a:r>
              <a:rPr sz="1150" spc="-13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sportif faaliyet alanlarının kısıtlı olması nedeniyle daha çok çevre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imkanlarından yararlanılmaktadır.</a:t>
            </a:r>
          </a:p>
          <a:p>
            <a:pPr marL="0" marR="0">
              <a:lnSpc>
                <a:spcPts val="1403"/>
              </a:lnSpc>
              <a:spcBef>
                <a:spcPts val="25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Okuma alışkanlığı düzeyi çok düşüktür. Bu düzeyi artırmak için</a:t>
            </a:r>
            <a:r>
              <a:rPr sz="115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ödüllendirme yoluyla seviyeyi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daha da yukarıya çekmeyi</a:t>
            </a:r>
            <a:r>
              <a:rPr sz="11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çalışmaktayız.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844" y="1457594"/>
            <a:ext cx="226552" cy="63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1406"/>
              </a:lnSpc>
              <a:spcBef>
                <a:spcPts val="1869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228" y="2174117"/>
            <a:ext cx="5299738" cy="422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Öğrencilerin ders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dışı etkinlik ihtiyaçlarını Okul aile</a:t>
            </a:r>
            <a:r>
              <a:rPr sz="115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birliği veya Dış etkenlerin</a:t>
            </a:r>
            <a:r>
              <a:rPr sz="115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desteği ile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yapmaktayız.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844" y="2353706"/>
            <a:ext cx="226552" cy="1552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06"/>
              </a:lnSpc>
              <a:spcBef>
                <a:spcPts val="2061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406"/>
              </a:lnSpc>
              <a:spcBef>
                <a:spcPts val="2073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406"/>
              </a:lnSpc>
              <a:spcBef>
                <a:spcPts val="211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6228" y="2718184"/>
            <a:ext cx="5230166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Tüm girişimlerimize rağmen sektörün Tanıtım faaliyetlerini yeterince kabul etmemesi.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6228" y="3056512"/>
            <a:ext cx="5145106" cy="422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Merkezimizin</a:t>
            </a:r>
            <a:r>
              <a:rPr sz="115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önemini (buranın eğitim öğretim anlamında son durak olduğu) velilere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anlatılmaktadır.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6228" y="3600719"/>
            <a:ext cx="4797641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Ayrıca işyeri sahiplerine çırak öğrenci kayıtlarındaki avantajları anlatılmaktadır.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6844" y="3974100"/>
            <a:ext cx="226552" cy="629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  <a:p>
            <a:pPr marL="0" marR="0">
              <a:lnSpc>
                <a:spcPts val="1406"/>
              </a:lnSpc>
              <a:spcBef>
                <a:spcPts val="275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6228" y="3974100"/>
            <a:ext cx="4267404" cy="629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Eğitsel Mesleki ve Kişisel Rehberlik Hizmetleri</a:t>
            </a:r>
          </a:p>
          <a:p>
            <a:pPr marL="0" marR="0">
              <a:lnSpc>
                <a:spcPts val="1406"/>
              </a:lnSpc>
              <a:spcBef>
                <a:spcPts val="213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Mesleki ve Teknik Eğitimde sektör ve İş piyasasının taleplerine uyumu</a:t>
            </a:r>
          </a:p>
          <a:p>
            <a:pPr marL="0" marR="0">
              <a:lnSpc>
                <a:spcPts val="1406"/>
              </a:lnSpc>
              <a:spcBef>
                <a:spcPts val="27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Ödeneklerin etkin ve verimli kullanımı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9600" y="5370091"/>
            <a:ext cx="242489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3.TEMA: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KURUMSAL KAPASİTE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0748" y="5787660"/>
            <a:ext cx="226552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4036" y="5773943"/>
            <a:ext cx="1813508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-Öğretmen sayısı</a:t>
            </a:r>
            <a:r>
              <a:rPr sz="11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yetersizliği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0748" y="6078998"/>
            <a:ext cx="226552" cy="751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1406"/>
              </a:lnSpc>
              <a:spcBef>
                <a:spcPts val="705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406"/>
              </a:lnSpc>
              <a:spcBef>
                <a:spcPts val="693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4036" y="6065281"/>
            <a:ext cx="2447701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-Bahçeli Müstakil bir binanın olmaması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4036" y="6333506"/>
            <a:ext cx="3203362" cy="484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-Mesleki</a:t>
            </a:r>
            <a:r>
              <a:rPr sz="115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Eğitime uygun ders ortamlarının olmaması</a:t>
            </a:r>
          </a:p>
          <a:p>
            <a:pPr marL="0" marR="0">
              <a:lnSpc>
                <a:spcPts val="1406"/>
              </a:lnSpc>
              <a:spcBef>
                <a:spcPts val="705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-Atölye, iş uygulama salonlarının olmaması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4036" y="6844287"/>
            <a:ext cx="5735739" cy="422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-Merkezimizin</a:t>
            </a:r>
            <a:r>
              <a:rPr sz="1150" spc="9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yaptığı</a:t>
            </a:r>
            <a:r>
              <a:rPr sz="1150" spc="9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işlerin-sınavların</a:t>
            </a:r>
            <a:r>
              <a:rPr sz="1150" spc="9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yıllardır</a:t>
            </a:r>
            <a:r>
              <a:rPr sz="1150" spc="9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merkez</a:t>
            </a:r>
            <a:r>
              <a:rPr sz="1150" spc="9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ilçelerdeki</a:t>
            </a:r>
            <a:r>
              <a:rPr sz="1150" spc="9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mesleki</a:t>
            </a:r>
            <a:r>
              <a:rPr sz="1150" spc="9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</a:t>
            </a:r>
          </a:p>
          <a:p>
            <a:pPr marL="0" marR="0">
              <a:lnSpc>
                <a:spcPts val="1406"/>
              </a:lnSpc>
              <a:spcBef>
                <a:spcPts val="211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merkezlerinde</a:t>
            </a:r>
            <a:r>
              <a:rPr sz="1150" spc="2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yapılması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0748" y="6959870"/>
            <a:ext cx="226552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0748" y="7319534"/>
            <a:ext cx="226552" cy="106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  <a:p>
            <a:pPr marL="0" marR="0">
              <a:lnSpc>
                <a:spcPts val="1406"/>
              </a:lnSpc>
              <a:spcBef>
                <a:spcPts val="873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  <a:p>
            <a:pPr marL="0" marR="0">
              <a:lnSpc>
                <a:spcPts val="1406"/>
              </a:lnSpc>
              <a:spcBef>
                <a:spcPts val="789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  <a:p>
            <a:pPr marL="0" marR="0">
              <a:lnSpc>
                <a:spcPts val="1406"/>
              </a:lnSpc>
              <a:spcBef>
                <a:spcPts val="789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04036" y="7305817"/>
            <a:ext cx="4184761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-Kurumumuz temizliği ve hijyeni açısında azami</a:t>
            </a:r>
            <a:r>
              <a:rPr sz="11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önem verilmektedir.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4036" y="7609093"/>
            <a:ext cx="3257047" cy="49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-Ayrıca İşgüvenliği için gerekli tedbirler alınmaktadır.</a:t>
            </a:r>
          </a:p>
          <a:p>
            <a:pPr marL="0" marR="0">
              <a:lnSpc>
                <a:spcPts val="1406"/>
              </a:lnSpc>
              <a:spcBef>
                <a:spcPts val="789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-Hizmetiçi</a:t>
            </a:r>
            <a:r>
              <a:rPr sz="11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Eğitim Kursları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4036" y="8166878"/>
            <a:ext cx="4200631" cy="216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-Atölye ve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Labaratuvar öğretmenlerinin sektörle ilgili özel alan bilgisi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14172" y="8446151"/>
            <a:ext cx="4340326" cy="49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1150" b="1" spc="8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-İnsan Kaynaklarının genel</a:t>
            </a:r>
            <a:r>
              <a:rPr sz="115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5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mesleki yetkinliklerinin geliştirilmesi</a:t>
            </a:r>
          </a:p>
          <a:p>
            <a:pPr marL="0" marR="0">
              <a:lnSpc>
                <a:spcPts val="1406"/>
              </a:lnSpc>
              <a:spcBef>
                <a:spcPts val="789"/>
              </a:spcBef>
              <a:spcAft>
                <a:spcPts val="0"/>
              </a:spcAft>
            </a:pPr>
            <a:r>
              <a:rPr sz="1150" b="1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sz="1150" b="1" spc="8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-Çalışanların ödüllendirilmesi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8638" y="3758192"/>
            <a:ext cx="4703181" cy="752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7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mbria"/>
                <a:cs typeface="Cambria"/>
              </a:rPr>
              <a:t>ÜÇÜNCÜ </a:t>
            </a:r>
            <a:r>
              <a:rPr sz="4800" b="1" spc="-27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1508" y="6584275"/>
            <a:ext cx="5300956" cy="163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59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MİSYON,</a:t>
            </a:r>
            <a:r>
              <a:rPr sz="4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VİZYON VE</a:t>
            </a:r>
          </a:p>
          <a:p>
            <a:pPr marL="356565" marR="0">
              <a:lnSpc>
                <a:spcPts val="5859"/>
              </a:lnSpc>
              <a:spcBef>
                <a:spcPts val="822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TEMEL DEĞERLER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26719" y="2220214"/>
            <a:ext cx="7057643" cy="628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73110"/>
            <a:ext cx="4772374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III: </a:t>
            </a:r>
            <a:r>
              <a:rPr sz="1600" b="1" spc="-18" dirty="0">
                <a:solidFill>
                  <a:srgbClr val="000000"/>
                </a:solidFill>
                <a:latin typeface="Cambria"/>
                <a:cs typeface="Cambria"/>
              </a:rPr>
              <a:t>MİSYON,</a:t>
            </a:r>
            <a:r>
              <a:rPr sz="1600" b="1" spc="2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16" dirty="0">
                <a:solidFill>
                  <a:srgbClr val="000000"/>
                </a:solidFill>
                <a:latin typeface="Cambria"/>
                <a:cs typeface="Cambria"/>
              </a:rPr>
              <a:t>VİZYON</a:t>
            </a:r>
            <a:r>
              <a:rPr sz="1600" b="1" spc="1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VE</a:t>
            </a:r>
            <a:r>
              <a:rPr sz="1600" b="1" spc="1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TEMEL DEĞERLER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082399"/>
            <a:ext cx="6902151" cy="72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</a:t>
            </a:r>
            <a:r>
              <a:rPr sz="11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Müdürlüğümüzün</a:t>
            </a:r>
            <a:r>
              <a:rPr sz="11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Misyon,</a:t>
            </a:r>
            <a:r>
              <a:rPr sz="11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vizyon,</a:t>
            </a:r>
            <a:r>
              <a:rPr sz="11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  <a:r>
              <a:rPr sz="11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ilke</a:t>
            </a:r>
            <a:r>
              <a:rPr sz="11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değerlerinin</a:t>
            </a:r>
            <a:r>
              <a:rPr sz="11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oluşturulması</a:t>
            </a:r>
            <a:r>
              <a:rPr sz="11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kapsamında</a:t>
            </a:r>
            <a:r>
              <a:rPr sz="11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öğretmenlerimiz,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öğrencilerimiz,</a:t>
            </a:r>
            <a:r>
              <a:rPr sz="11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velilerimiz,</a:t>
            </a:r>
            <a:r>
              <a:rPr sz="11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çalışanlarımız</a:t>
            </a:r>
            <a:r>
              <a:rPr sz="11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diğer</a:t>
            </a:r>
            <a:r>
              <a:rPr sz="11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paydaşlarımızdan</a:t>
            </a:r>
            <a:r>
              <a:rPr sz="11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alınan</a:t>
            </a:r>
            <a:r>
              <a:rPr sz="11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görüşler,</a:t>
            </a:r>
            <a:r>
              <a:rPr sz="11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sonucunda</a:t>
            </a:r>
            <a:r>
              <a:rPr sz="1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stratejik</a:t>
            </a:r>
            <a:r>
              <a:rPr sz="11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sz="11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hazırlama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ekibi</a:t>
            </a:r>
            <a:r>
              <a:rPr sz="11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tarafından</a:t>
            </a:r>
            <a:r>
              <a:rPr sz="11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oluşturulan</a:t>
            </a:r>
            <a:r>
              <a:rPr sz="11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Misyon,</a:t>
            </a:r>
            <a:r>
              <a:rPr sz="11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Vizyon,</a:t>
            </a:r>
            <a:r>
              <a:rPr sz="11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  <a:r>
              <a:rPr sz="11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Değerler;</a:t>
            </a:r>
            <a:r>
              <a:rPr sz="11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Okulumuz</a:t>
            </a:r>
            <a:r>
              <a:rPr sz="11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üst</a:t>
            </a:r>
            <a:r>
              <a:rPr sz="11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kurulana</a:t>
            </a:r>
            <a:r>
              <a:rPr sz="11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sunulmuş</a:t>
            </a:r>
            <a:r>
              <a:rPr sz="11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üst</a:t>
            </a:r>
            <a:r>
              <a:rPr sz="11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kurul</a:t>
            </a:r>
            <a:r>
              <a:rPr sz="11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tarafından</a:t>
            </a:r>
          </a:p>
          <a:p>
            <a:pPr marL="0" marR="0">
              <a:lnSpc>
                <a:spcPts val="1347"/>
              </a:lnSpc>
              <a:spcBef>
                <a:spcPts val="5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onaylanmıştır.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3583" y="2622846"/>
            <a:ext cx="1958772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000000"/>
                </a:solidFill>
                <a:latin typeface="Verdana"/>
                <a:cs typeface="Verdana"/>
              </a:rPr>
              <a:t>MİSYONUMUZ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404" y="3414183"/>
            <a:ext cx="6853385" cy="198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868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Halkımızın yaşam kalitesini ve toplumsal refah seviyesini</a:t>
            </a:r>
          </a:p>
          <a:p>
            <a:pPr marL="1523" marR="0">
              <a:lnSpc>
                <a:spcPts val="2187"/>
              </a:lnSpc>
              <a:spcBef>
                <a:spcPts val="8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arttırmak için; tüm öğrencilerimizi bilgili, becerikli,</a:t>
            </a:r>
            <a:r>
              <a:rPr sz="1800" i="1" spc="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meslek</a:t>
            </a:r>
          </a:p>
          <a:p>
            <a:pPr marL="652576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ahlakını benimsemiş,Ahilik ruhuna sahip kişisel</a:t>
            </a:r>
          </a:p>
          <a:p>
            <a:pPr marL="2350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yeterliliklerini</a:t>
            </a:r>
            <a:r>
              <a:rPr sz="1800"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tamamlamış bireyler olarak yetiştirmek,</a:t>
            </a:r>
          </a:p>
          <a:p>
            <a:pPr marL="161848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hizmet alanımız içerisine</a:t>
            </a:r>
            <a:r>
              <a:rPr sz="1800"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giren tüm işletmelerde çalışan</a:t>
            </a:r>
          </a:p>
          <a:p>
            <a:pPr marL="0" marR="0">
              <a:lnSpc>
                <a:spcPts val="2187"/>
              </a:lnSpc>
              <a:spcBef>
                <a:spcPts val="8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kişilerin mesleki gelişimlerini sağlayarak belgeli bir toplum</a:t>
            </a:r>
          </a:p>
          <a:p>
            <a:pPr marL="2664587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oluşturmak.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4543" y="6172877"/>
            <a:ext cx="1912329" cy="31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000000"/>
                </a:solidFill>
                <a:latin typeface="Verdana"/>
                <a:cs typeface="Verdana"/>
              </a:rPr>
              <a:t>VİZYONUMUZ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8160" y="6977549"/>
            <a:ext cx="7023970" cy="1149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Türk</a:t>
            </a:r>
            <a:r>
              <a:rPr sz="1800" i="1" spc="29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Milli</a:t>
            </a:r>
            <a:r>
              <a:rPr sz="1800" i="1" spc="29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Eğitiminin</a:t>
            </a:r>
            <a:r>
              <a:rPr sz="1800" i="1" spc="2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temel</a:t>
            </a:r>
            <a:r>
              <a:rPr sz="1800" i="1" spc="3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amaç</a:t>
            </a:r>
            <a:r>
              <a:rPr sz="1800" i="1" spc="29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800" i="1" spc="3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ilkeleri</a:t>
            </a:r>
            <a:r>
              <a:rPr sz="1800" i="1" spc="3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doğrultusunda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teknolojiyi</a:t>
            </a:r>
            <a:r>
              <a:rPr sz="1800" i="1" spc="119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süratle</a:t>
            </a:r>
            <a:r>
              <a:rPr sz="1800" i="1" spc="120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uygulayan,bütün</a:t>
            </a:r>
            <a:r>
              <a:rPr sz="1800" i="1" spc="12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yenilikleri</a:t>
            </a:r>
            <a:r>
              <a:rPr sz="1800" i="1" spc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topluma</a:t>
            </a:r>
          </a:p>
          <a:p>
            <a:pPr marL="0" marR="0">
              <a:lnSpc>
                <a:spcPts val="2187"/>
              </a:lnSpc>
              <a:spcBef>
                <a:spcPts val="8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aktaran</a:t>
            </a:r>
            <a:r>
              <a:rPr sz="1800" i="1" spc="2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1800" i="1" spc="20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piyasa</a:t>
            </a:r>
            <a:r>
              <a:rPr sz="1800" i="1" spc="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ihtiyaçlarına</a:t>
            </a:r>
            <a:r>
              <a:rPr sz="1800" i="1" spc="2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cevap</a:t>
            </a:r>
            <a:r>
              <a:rPr sz="1800" i="1" spc="2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veren</a:t>
            </a:r>
            <a:r>
              <a:rPr sz="1800" i="1" spc="2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800" i="1" spc="2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tercih</a:t>
            </a:r>
            <a:r>
              <a:rPr sz="1800" i="1" spc="2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edilen</a:t>
            </a:r>
          </a:p>
          <a:p>
            <a:pPr marL="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Verdana"/>
                <a:cs typeface="Verdana"/>
              </a:rPr>
              <a:t>kurum olmak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58140" y="772160"/>
            <a:ext cx="6935723" cy="892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5715" y="821362"/>
            <a:ext cx="2710148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Verdana"/>
                <a:cs typeface="Verdana"/>
              </a:rPr>
              <a:t>TEMEL DEĞERLERİMİZ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180" y="1190695"/>
            <a:ext cx="6087227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KAHRAMANKAZAN ŞEHİT HASAN YILMAZ MESLEKİ EĞİTİM MERKEZİ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8180" y="1561027"/>
            <a:ext cx="3186192" cy="965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Önce insan diyenlerin,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Hayattan ne</a:t>
            </a:r>
            <a:r>
              <a:rPr sz="12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istediğini bilenlerin,</a:t>
            </a:r>
          </a:p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Değişimi ve gelişimi hedefleyenlerin,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Ortak aklı kullananların,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Ekip ruhu ile çalışanların,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2487619"/>
            <a:ext cx="2599909" cy="22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Kaliteyi ön planda tutanların,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8180" y="2672023"/>
            <a:ext cx="5451922" cy="2076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Düşlerini gerçekleştirmeyi inanç</a:t>
            </a:r>
            <a:r>
              <a:rPr sz="1200" spc="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haline getirenlerin,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Kaynakları etkili ve verimli kullananların,</a:t>
            </a:r>
          </a:p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Kurum kültürüne önem verenlerin,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Devlet malını kendi malı gibi koruyanların,</a:t>
            </a:r>
          </a:p>
          <a:p>
            <a:pPr marL="0" marR="0">
              <a:lnSpc>
                <a:spcPts val="14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Ben değil, biz duygusuna sahip olanların,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Gelişim için risk alabilenlerin,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Güven duygusuna önem verenlerin,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Sorunun değil çözümün bir parçası olanların,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Performans değerlendirmesini objektif olarak yapanların,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  <a:r>
              <a:rPr sz="12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Öğrenen birey, öğrenen organizasyon felsefesini benimseyenlerin,</a:t>
            </a:r>
          </a:p>
          <a:p>
            <a:pPr marL="2664587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ÇALIŞTIĞI YERDİR.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03043" y="5128822"/>
            <a:ext cx="2795257" cy="284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Verdana"/>
                <a:cs typeface="Verdana"/>
              </a:rPr>
              <a:t>İNANDIĞIMIZ</a:t>
            </a:r>
            <a:r>
              <a:rPr sz="1600" b="1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Verdana"/>
                <a:cs typeface="Verdana"/>
              </a:rPr>
              <a:t>İLKELER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8180" y="5497900"/>
            <a:ext cx="6673620" cy="1706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Öğrencilerin öğrenmeyi öğrenmesi ilk önceliktir.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Öğrenciler</a:t>
            </a:r>
            <a:r>
              <a:rPr sz="1200" spc="8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bütün</a:t>
            </a:r>
            <a:r>
              <a:rPr sz="1200" spc="8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çalışmalarımızın</a:t>
            </a:r>
            <a:r>
              <a:rPr sz="1200" spc="8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odak</a:t>
            </a:r>
            <a:r>
              <a:rPr sz="1200" spc="7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noktasıdır</a:t>
            </a:r>
            <a:r>
              <a:rPr sz="1200" spc="8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8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amaçlarımıza</a:t>
            </a:r>
            <a:r>
              <a:rPr sz="1200" spc="8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temel</a:t>
            </a:r>
          </a:p>
          <a:p>
            <a:pPr marL="228904" marR="0">
              <a:lnSpc>
                <a:spcPts val="14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oluşturur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Öğrenci, veli ve usta merkezli eğitim-öğretime önem veririz.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9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Eğitim-öğretimde alınan kararlarda katılımcılığı ön planda tutarız.</a:t>
            </a:r>
          </a:p>
          <a:p>
            <a:pPr marL="0" marR="0">
              <a:lnSpc>
                <a:spcPts val="1458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Toplumun</a:t>
            </a:r>
            <a:r>
              <a:rPr sz="1200" spc="2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değişen</a:t>
            </a:r>
            <a:r>
              <a:rPr sz="1200" spc="2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2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gelişen</a:t>
            </a:r>
            <a:r>
              <a:rPr sz="1200" spc="2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beklentilerine</a:t>
            </a:r>
            <a:r>
              <a:rPr sz="1200" spc="2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yönelik</a:t>
            </a:r>
            <a:r>
              <a:rPr sz="1200" spc="2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çalışmalarda</a:t>
            </a:r>
            <a:r>
              <a:rPr sz="1200" spc="2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işbirliğini</a:t>
            </a:r>
            <a:r>
              <a:rPr sz="1200" spc="2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esas</a:t>
            </a:r>
          </a:p>
          <a:p>
            <a:pPr marL="22890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alırız.</a:t>
            </a:r>
          </a:p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9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Biz,</a:t>
            </a:r>
            <a:r>
              <a:rPr sz="1200" spc="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hepimiz</a:t>
            </a:r>
            <a:r>
              <a:rPr sz="1200" spc="1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öğrencilerimizin</a:t>
            </a:r>
            <a:r>
              <a:rPr sz="12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başarısını</a:t>
            </a:r>
            <a:r>
              <a:rPr sz="1200" spc="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artırmak</a:t>
            </a:r>
            <a:r>
              <a:rPr sz="1200" spc="1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için</a:t>
            </a:r>
            <a:r>
              <a:rPr sz="12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karşılıklı</a:t>
            </a:r>
            <a:r>
              <a:rPr sz="1200" spc="1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200" spc="1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sorumluluk</a:t>
            </a:r>
          </a:p>
          <a:p>
            <a:pPr marL="22890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alır, verimli bir şekilde çalışırız.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8180" y="7165410"/>
            <a:ext cx="6526699" cy="409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Biz, hepimiz çalışmalarımızda güven</a:t>
            </a:r>
            <a:r>
              <a:rPr sz="12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duygusunu esas alan davranışlar sergileriz.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9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Biz, inanıyoruz ki bilgi paylaşıldıkça çoğalır.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8180" y="7535742"/>
            <a:ext cx="6675516" cy="133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Biz, yeni öğrenme biçimlerine kendimizi</a:t>
            </a:r>
            <a:r>
              <a:rPr sz="1200" spc="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adapte etme konusunda istekliyiz.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Biz, inanıyoruz ki değişim rüzgârının önüne duvar örmek mümkün değildir.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Bizler</a:t>
            </a:r>
            <a:r>
              <a:rPr sz="1200" spc="5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farklı</a:t>
            </a:r>
            <a:r>
              <a:rPr sz="1200" spc="5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olduğumuzun</a:t>
            </a:r>
            <a:r>
              <a:rPr sz="1200" spc="5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farkındayız.</a:t>
            </a:r>
            <a:r>
              <a:rPr sz="1200" spc="5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Takım</a:t>
            </a:r>
            <a:r>
              <a:rPr sz="1200" spc="5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ruhu</a:t>
            </a:r>
            <a:r>
              <a:rPr sz="1200" spc="5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200" spc="5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çalışıyoruz,</a:t>
            </a:r>
            <a:r>
              <a:rPr sz="1200" spc="5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yetenekli,</a:t>
            </a:r>
          </a:p>
          <a:p>
            <a:pPr marL="22890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enerjik, heyecanlı ve üretken kadromuzla sürekli mükemmeliyeti arıyoruz.</a:t>
            </a:r>
          </a:p>
          <a:p>
            <a:pPr marL="0" marR="0">
              <a:lnSpc>
                <a:spcPts val="145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Farklılığımızın bilincindeyiz ve bu farklılıkların bizi zenginleştirdiğine inanıyoruz.</a:t>
            </a:r>
          </a:p>
          <a:p>
            <a:pPr marL="0" marR="0">
              <a:lnSpc>
                <a:spcPts val="1458"/>
              </a:lnSpc>
              <a:spcBef>
                <a:spcPts val="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sz="1200" spc="5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Biz,</a:t>
            </a:r>
            <a:r>
              <a:rPr sz="1200" spc="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biribirimizin</a:t>
            </a:r>
            <a:r>
              <a:rPr sz="1200" spc="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yaşam</a:t>
            </a:r>
            <a:r>
              <a:rPr sz="1200" spc="1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biçimine</a:t>
            </a:r>
            <a:r>
              <a:rPr sz="1200" spc="14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saygı</a:t>
            </a:r>
            <a:r>
              <a:rPr sz="1200" spc="14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duymakla</a:t>
            </a:r>
            <a:r>
              <a:rPr sz="1200" spc="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birlikte</a:t>
            </a:r>
            <a:r>
              <a:rPr sz="1200" spc="17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biribirimizin</a:t>
            </a:r>
            <a:r>
              <a:rPr sz="12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dünyalarını</a:t>
            </a:r>
          </a:p>
          <a:p>
            <a:pPr marL="228904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geliştirebileceğimiz</a:t>
            </a:r>
            <a:r>
              <a:rPr sz="1200" spc="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ortamları da</a:t>
            </a:r>
            <a:r>
              <a:rPr sz="1200" spc="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yaratmaya çalışırız.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580" y="8833048"/>
            <a:ext cx="6903681" cy="779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Merkezimiz</a:t>
            </a:r>
            <a:r>
              <a:rPr sz="1200" spc="3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insana</a:t>
            </a:r>
            <a:r>
              <a:rPr sz="1200" spc="3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değer</a:t>
            </a:r>
            <a:r>
              <a:rPr sz="1200" spc="3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veren</a:t>
            </a:r>
            <a:r>
              <a:rPr sz="1200" spc="3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3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onu</a:t>
            </a:r>
            <a:r>
              <a:rPr sz="1200" spc="3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önemseyen</a:t>
            </a:r>
            <a:r>
              <a:rPr sz="1200" spc="3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3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kişiliğe</a:t>
            </a:r>
            <a:r>
              <a:rPr sz="1200" spc="3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sahiptir.</a:t>
            </a:r>
            <a:r>
              <a:rPr sz="1200" spc="3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Toplumdaki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hataları</a:t>
            </a:r>
            <a:r>
              <a:rPr sz="1200" spc="10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sorgulayıp</a:t>
            </a:r>
            <a:r>
              <a:rPr sz="1200" spc="10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düzeltmeye</a:t>
            </a:r>
            <a:r>
              <a:rPr sz="1200" spc="3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çalışan,</a:t>
            </a:r>
            <a:r>
              <a:rPr sz="1200" spc="3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geleceğe</a:t>
            </a:r>
            <a:r>
              <a:rPr sz="1200" spc="3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ışık</a:t>
            </a:r>
            <a:r>
              <a:rPr sz="1200" spc="3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tutarak,</a:t>
            </a:r>
            <a:r>
              <a:rPr sz="1200" spc="3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bilim</a:t>
            </a:r>
            <a:r>
              <a:rPr sz="1200" spc="3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3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teknolojiyi</a:t>
            </a:r>
          </a:p>
          <a:p>
            <a:pPr marL="0" marR="0">
              <a:lnSpc>
                <a:spcPts val="1458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önemseyen</a:t>
            </a:r>
            <a:r>
              <a:rPr sz="1200" spc="3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3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Dünya’nın</a:t>
            </a:r>
            <a:r>
              <a:rPr sz="1200" spc="3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sürekli</a:t>
            </a:r>
            <a:r>
              <a:rPr sz="1200" spc="32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geliştiğini</a:t>
            </a:r>
            <a:r>
              <a:rPr sz="1200" spc="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gözlemleyen</a:t>
            </a:r>
            <a:r>
              <a:rPr sz="1200" spc="3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3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200" spc="3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gelişimi</a:t>
            </a:r>
            <a:r>
              <a:rPr sz="1200" spc="32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yakalamaya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çalışan bir oluşuma</a:t>
            </a:r>
            <a:r>
              <a:rPr sz="1200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sahiptir.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4600" y="1861907"/>
            <a:ext cx="6111854" cy="71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2"/>
              </a:lnSpc>
              <a:spcBef>
                <a:spcPts val="0"/>
              </a:spcBef>
              <a:spcAft>
                <a:spcPts val="0"/>
              </a:spcAft>
            </a:pPr>
            <a:r>
              <a:rPr sz="4800" b="1" i="1" dirty="0">
                <a:solidFill>
                  <a:srgbClr val="000000"/>
                </a:solidFill>
                <a:latin typeface="Arial"/>
                <a:cs typeface="Arial"/>
              </a:rPr>
              <a:t>DÖRDÜNCÜ BÖLÜM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5402" y="5256284"/>
            <a:ext cx="4672293" cy="1467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627"/>
              </a:lnSpc>
              <a:spcBef>
                <a:spcPts val="0"/>
              </a:spcBef>
              <a:spcAft>
                <a:spcPts val="0"/>
              </a:spcAft>
            </a:pPr>
            <a:r>
              <a:rPr sz="4800" b="1" i="1" spc="-35" dirty="0">
                <a:solidFill>
                  <a:srgbClr val="000000"/>
                </a:solidFill>
                <a:latin typeface="Cambria"/>
                <a:cs typeface="Cambria"/>
              </a:rPr>
              <a:t>AMAÇ,</a:t>
            </a:r>
            <a:r>
              <a:rPr sz="4800" b="1" i="1" spc="3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4800" b="1" i="1" dirty="0">
                <a:solidFill>
                  <a:srgbClr val="000000"/>
                </a:solidFill>
                <a:latin typeface="Cambria"/>
                <a:cs typeface="Cambria"/>
              </a:rPr>
              <a:t>HEDEF VE</a:t>
            </a:r>
          </a:p>
          <a:p>
            <a:pPr marL="808100" marR="0">
              <a:lnSpc>
                <a:spcPts val="5627"/>
              </a:lnSpc>
              <a:spcBef>
                <a:spcPts val="52"/>
              </a:spcBef>
              <a:spcAft>
                <a:spcPts val="0"/>
              </a:spcAft>
            </a:pPr>
            <a:r>
              <a:rPr sz="4800" b="1" i="1" dirty="0">
                <a:solidFill>
                  <a:srgbClr val="000000"/>
                </a:solidFill>
                <a:latin typeface="Cambria"/>
                <a:cs typeface="Cambria"/>
              </a:rPr>
              <a:t>EYLEMLER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71586"/>
            <a:ext cx="3656100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spc="-19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i="1" spc="1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i="1" spc="-43" dirty="0">
                <a:solidFill>
                  <a:srgbClr val="000000"/>
                </a:solidFill>
                <a:latin typeface="Cambria"/>
                <a:cs typeface="Cambria"/>
              </a:rPr>
              <a:t>IV:</a:t>
            </a:r>
            <a:r>
              <a:rPr sz="1600" b="1" i="1" spc="4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i="1" spc="-14" dirty="0">
                <a:solidFill>
                  <a:srgbClr val="000000"/>
                </a:solidFill>
                <a:latin typeface="Cambria"/>
                <a:cs typeface="Cambria"/>
              </a:rPr>
              <a:t>AMAÇ,</a:t>
            </a:r>
            <a:r>
              <a:rPr sz="1600" b="1" i="1" spc="2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Cambria"/>
                <a:cs typeface="Cambria"/>
              </a:rPr>
              <a:t>HEDEF VE</a:t>
            </a:r>
            <a:r>
              <a:rPr sz="1600" b="1" i="1" spc="16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Cambria"/>
                <a:cs typeface="Cambria"/>
              </a:rPr>
              <a:t>EYLEMLER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400428"/>
            <a:ext cx="3424190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TEMA I: EĞİTİM </a:t>
            </a:r>
            <a:r>
              <a:rPr sz="1400" b="1" i="1" spc="-10" dirty="0">
                <a:solidFill>
                  <a:srgbClr val="000000"/>
                </a:solidFill>
                <a:latin typeface="Arial"/>
                <a:cs typeface="Arial"/>
              </a:rPr>
              <a:t>VE</a:t>
            </a:r>
            <a:r>
              <a:rPr sz="1400" b="1" i="1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ÖĞRETİME ERİŞİM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1963363"/>
            <a:ext cx="6594768" cy="436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 ve öğretime erişim Mesleki Eğitim Merkezimiz şartlarına göre Amaç ve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Hedefler ile Performans Göstergeleri ve Eylem İfadesi tabloları aşağıda belirtilmiştir.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2515542"/>
            <a:ext cx="82487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Buna göre;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580" y="2857951"/>
            <a:ext cx="1639571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Stratejik Amaç 1: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580" y="3197803"/>
            <a:ext cx="5531356" cy="5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“Kalfalık- Ustalık</a:t>
            </a:r>
            <a:r>
              <a:rPr sz="12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 Ustaöğreticilik Belge alanların sayısını artırmak”</a:t>
            </a:r>
          </a:p>
          <a:p>
            <a:pPr marL="0" marR="0">
              <a:lnSpc>
                <a:spcPts val="1458"/>
              </a:lnSpc>
              <a:spcBef>
                <a:spcPts val="117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“ Açık Liseye yönlendirme oranı, Çırak</a:t>
            </a:r>
            <a:r>
              <a:rPr sz="12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 Kalfaların devamsızlık oranı”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580" y="3876364"/>
            <a:ext cx="6899001" cy="4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Örgün</a:t>
            </a:r>
            <a:r>
              <a:rPr sz="1200" spc="1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Eğitime</a:t>
            </a:r>
            <a:r>
              <a:rPr sz="1200" spc="2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devam</a:t>
            </a:r>
            <a:r>
              <a:rPr sz="1200" spc="1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etmeyen</a:t>
            </a:r>
            <a:r>
              <a:rPr sz="1200" spc="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sz="1200" spc="1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az</a:t>
            </a:r>
            <a:r>
              <a:rPr sz="1200" spc="2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Ortaokul</a:t>
            </a:r>
            <a:r>
              <a:rPr sz="1200" spc="19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mezunu</a:t>
            </a:r>
            <a:r>
              <a:rPr sz="1200" spc="1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gençlerin</a:t>
            </a:r>
            <a:r>
              <a:rPr sz="1200" spc="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Çırak</a:t>
            </a:r>
            <a:r>
              <a:rPr sz="1200" spc="2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200" spc="2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kayıt</a:t>
            </a:r>
          </a:p>
          <a:p>
            <a:pPr marL="0" marR="0">
              <a:lnSpc>
                <a:spcPts val="1458"/>
              </a:lnSpc>
              <a:spcBef>
                <a:spcPts val="2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ettirilmesi”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580" y="4431100"/>
            <a:ext cx="2047724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Stratejik Hedef 1.1.1 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9580" y="4769428"/>
            <a:ext cx="6904062" cy="4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Mesleki</a:t>
            </a:r>
            <a:r>
              <a:rPr sz="1200" spc="1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</a:t>
            </a:r>
            <a:r>
              <a:rPr sz="1200" spc="1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Sonrası</a:t>
            </a:r>
            <a:r>
              <a:rPr sz="1200" spc="1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Kalfalık,</a:t>
            </a:r>
            <a:r>
              <a:rPr sz="1200" spc="1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Ustalık</a:t>
            </a:r>
            <a:r>
              <a:rPr sz="1200" spc="1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3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Ustaöğreticilik</a:t>
            </a:r>
            <a:r>
              <a:rPr sz="1200" spc="1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Belgesi</a:t>
            </a:r>
            <a:r>
              <a:rPr sz="1200" spc="1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Alma</a:t>
            </a:r>
            <a:r>
              <a:rPr sz="1200" spc="1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Başarı</a:t>
            </a:r>
            <a:r>
              <a:rPr sz="1200" spc="12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Oranını</a:t>
            </a:r>
          </a:p>
          <a:p>
            <a:pPr marL="0" marR="0">
              <a:lnSpc>
                <a:spcPts val="1458"/>
              </a:lnSpc>
              <a:spcBef>
                <a:spcPts val="2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Artırmak.”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580" y="5324164"/>
            <a:ext cx="2818868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Hedefin Mevcut Durumu 1.1.2 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580" y="5662492"/>
            <a:ext cx="6901853" cy="86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Mesleki</a:t>
            </a:r>
            <a:r>
              <a:rPr sz="1200" spc="10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</a:t>
            </a:r>
            <a:r>
              <a:rPr sz="1200" spc="105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merkezleri</a:t>
            </a:r>
            <a:r>
              <a:rPr sz="1200" spc="10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200" spc="105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asıl</a:t>
            </a:r>
            <a:r>
              <a:rPr sz="1200" spc="10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amaçlarımızdan</a:t>
            </a:r>
            <a:r>
              <a:rPr sz="1200" spc="104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105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tanesi</a:t>
            </a:r>
            <a:r>
              <a:rPr sz="1200" spc="105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çırak</a:t>
            </a:r>
          </a:p>
          <a:p>
            <a:pPr marL="0" marR="0">
              <a:lnSpc>
                <a:spcPts val="1458"/>
              </a:lnSpc>
              <a:spcBef>
                <a:spcPts val="17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öğrencilerimizi</a:t>
            </a:r>
            <a:r>
              <a:rPr sz="1200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mezun</a:t>
            </a:r>
            <a:r>
              <a:rPr sz="1200" spc="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edip</a:t>
            </a:r>
            <a:r>
              <a:rPr sz="1200" spc="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belge</a:t>
            </a:r>
            <a:r>
              <a:rPr sz="1200" spc="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vermektir.Çeşitli</a:t>
            </a:r>
            <a:r>
              <a:rPr sz="1200" spc="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sebeplerle</a:t>
            </a:r>
            <a:r>
              <a:rPr sz="1200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200" spc="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amaca</a:t>
            </a:r>
            <a:r>
              <a:rPr sz="1200" spc="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ulaşmak</a:t>
            </a:r>
            <a:r>
              <a:rPr sz="1200" spc="45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bazen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mümküm</a:t>
            </a:r>
            <a:r>
              <a:rPr sz="1200" spc="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olmamaktadır.Kayıtlı</a:t>
            </a:r>
            <a:r>
              <a:rPr sz="1200" spc="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öğrencilerimiz</a:t>
            </a:r>
            <a:r>
              <a:rPr sz="1200" spc="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eğitimlerini</a:t>
            </a:r>
            <a:r>
              <a:rPr sz="1200" spc="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yarım</a:t>
            </a:r>
            <a:r>
              <a:rPr sz="1200" spc="5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bırakmaktadırlar.Bu</a:t>
            </a:r>
            <a:r>
              <a:rPr sz="1200" spc="5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da</a:t>
            </a:r>
          </a:p>
          <a:p>
            <a:pPr marL="0" marR="0">
              <a:lnSpc>
                <a:spcPts val="1458"/>
              </a:lnSpc>
              <a:spcBef>
                <a:spcPts val="2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belge alan sayısını düşürmektedir.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9580" y="6644202"/>
            <a:ext cx="1883411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Stratejik Hedef 1.2 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9580" y="6984054"/>
            <a:ext cx="2903700" cy="563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“Devamsızlık Oranlarını Düşürmek.”</a:t>
            </a:r>
          </a:p>
          <a:p>
            <a:pPr marL="0" marR="0">
              <a:lnSpc>
                <a:spcPts val="1458"/>
              </a:lnSpc>
              <a:spcBef>
                <a:spcPts val="1167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Hedefin Mevcut Durumu 1.2.1 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9580" y="7662234"/>
            <a:ext cx="6900169" cy="65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Öğrencilerimiz</a:t>
            </a:r>
            <a:r>
              <a:rPr sz="1200" spc="7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kurumumuza</a:t>
            </a:r>
            <a:r>
              <a:rPr sz="1200" spc="7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haftada</a:t>
            </a:r>
            <a:r>
              <a:rPr sz="1200" spc="7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7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gün</a:t>
            </a:r>
            <a:r>
              <a:rPr sz="1200" spc="73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gelmektedirler.Diğer</a:t>
            </a:r>
            <a:r>
              <a:rPr sz="1200" spc="7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günlerde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işyerlerinde</a:t>
            </a:r>
            <a:r>
              <a:rPr sz="1200" spc="4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çalışmalarına</a:t>
            </a:r>
            <a:r>
              <a:rPr sz="1200" spc="47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devam</a:t>
            </a:r>
            <a:r>
              <a:rPr sz="1200" spc="46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etmektedirler.Haftada</a:t>
            </a:r>
            <a:r>
              <a:rPr sz="1200" spc="4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4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gün</a:t>
            </a:r>
            <a:r>
              <a:rPr sz="1200" spc="4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olan</a:t>
            </a:r>
            <a:r>
              <a:rPr sz="1200" spc="45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derslerine</a:t>
            </a:r>
            <a:r>
              <a:rPr sz="1200" spc="4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</a:p>
          <a:p>
            <a:pPr marL="0" marR="0">
              <a:lnSpc>
                <a:spcPts val="1458"/>
              </a:lnSpc>
              <a:spcBef>
                <a:spcPts val="2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gelme konusunda sıkıntı yaşandığı devam çizelgerinden tespit edilmiştir.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84632" y="2257552"/>
            <a:ext cx="6809232" cy="7565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580" y="772865"/>
            <a:ext cx="1884275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Stratejik Hedef 1.3</a:t>
            </a:r>
            <a:r>
              <a:rPr sz="12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1114495"/>
            <a:ext cx="3418812" cy="563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“Açık Liseye Kayıt Olma Oranını Artırmak.”</a:t>
            </a:r>
          </a:p>
          <a:p>
            <a:pPr marL="0" marR="0">
              <a:lnSpc>
                <a:spcPts val="1458"/>
              </a:lnSpc>
              <a:spcBef>
                <a:spcPts val="1167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Hedefin Mevcut Durumu 1.3.1 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1792675"/>
            <a:ext cx="6899612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Yasal olarak Kesintisiz Eğitimin 12 yıla çıkmasıyla açık 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liseye’de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kayıt</a:t>
            </a:r>
          </a:p>
          <a:p>
            <a:pPr marL="0" marR="0">
              <a:lnSpc>
                <a:spcPts val="1458"/>
              </a:lnSpc>
              <a:spcBef>
                <a:spcPts val="159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yapılmaktadır.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Ancak açık liseye geçişlerin zorlaşmasıyla mesleki eğitim merkezlerine doğru bir eğilim olduğu gözlenmiştir.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Geçen</a:t>
            </a:r>
            <a:r>
              <a:rPr sz="1200" spc="17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senelerde</a:t>
            </a:r>
            <a:r>
              <a:rPr sz="1200" spc="14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kayıt</a:t>
            </a:r>
            <a:r>
              <a:rPr sz="1200" spc="19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yapılan</a:t>
            </a:r>
            <a:r>
              <a:rPr sz="1200" spc="17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öğrencilerin</a:t>
            </a:r>
            <a:r>
              <a:rPr sz="1200" spc="27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sz="1200" spc="29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açık</a:t>
            </a:r>
            <a:r>
              <a:rPr sz="1200" spc="21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liseye</a:t>
            </a:r>
            <a:r>
              <a:rPr sz="1200" spc="28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yönlendirilmesi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gerekmekteydi.</a:t>
            </a:r>
            <a:r>
              <a:rPr sz="1200" spc="17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Ayrıca</a:t>
            </a:r>
            <a:r>
              <a:rPr sz="1200" spc="175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Mesleki</a:t>
            </a:r>
            <a:r>
              <a:rPr sz="1200" spc="17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eğitim</a:t>
            </a:r>
            <a:r>
              <a:rPr sz="1200" spc="172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4</a:t>
            </a:r>
            <a:r>
              <a:rPr sz="1200" spc="181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yıla</a:t>
            </a:r>
            <a:r>
              <a:rPr sz="1200" spc="177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çıkarıldığından,</a:t>
            </a:r>
            <a:r>
              <a:rPr sz="1200" spc="173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200" spc="177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sayede</a:t>
            </a:r>
            <a:r>
              <a:rPr sz="1200" spc="182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öğrencilerimizi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hem kalfalık hem de Ustalık belgelerini alabileceklerdir.</a:t>
            </a:r>
            <a:endParaRPr sz="1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" y="2772607"/>
            <a:ext cx="1831748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Stratejik Hedef 1.4: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580" y="3112459"/>
            <a:ext cx="5883400" cy="56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“Örgün eğitim dışına çıkmış öğrencileri çırak olarak meslek sahibi yapmak”</a:t>
            </a:r>
          </a:p>
          <a:p>
            <a:pPr marL="0" marR="0">
              <a:lnSpc>
                <a:spcPts val="1458"/>
              </a:lnSpc>
              <a:spcBef>
                <a:spcPts val="1170"/>
              </a:spcBef>
              <a:spcAft>
                <a:spcPts val="0"/>
              </a:spcAft>
            </a:pPr>
            <a:r>
              <a:rPr sz="1200" b="1" dirty="0">
                <a:solidFill>
                  <a:srgbClr val="548DD4"/>
                </a:solidFill>
                <a:latin typeface="Verdana"/>
                <a:cs typeface="Verdana"/>
              </a:rPr>
              <a:t>Hedefin Mevcut Durumu 1.4.1 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580" y="3791020"/>
            <a:ext cx="6904350" cy="86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Herhangi</a:t>
            </a:r>
            <a:r>
              <a:rPr sz="1200" spc="35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35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sebeple</a:t>
            </a:r>
            <a:r>
              <a:rPr sz="1200" spc="35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Örgün</a:t>
            </a:r>
            <a:r>
              <a:rPr sz="1200" spc="35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eğitimin</a:t>
            </a:r>
            <a:r>
              <a:rPr sz="1200" spc="36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dışına</a:t>
            </a:r>
            <a:r>
              <a:rPr sz="1200" spc="35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çıkmış</a:t>
            </a:r>
            <a:r>
              <a:rPr sz="1200" spc="3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veya</a:t>
            </a:r>
            <a:r>
              <a:rPr sz="1200" spc="3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</a:t>
            </a:r>
            <a:r>
              <a:rPr sz="1200" spc="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sahibi</a:t>
            </a:r>
            <a:r>
              <a:rPr sz="1200" spc="35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olmak</a:t>
            </a:r>
          </a:p>
          <a:p>
            <a:pPr marL="0" marR="0">
              <a:lnSpc>
                <a:spcPts val="1458"/>
              </a:lnSpc>
              <a:spcBef>
                <a:spcPts val="17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isteyen</a:t>
            </a:r>
            <a:r>
              <a:rPr sz="1200" spc="27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gençleri</a:t>
            </a:r>
            <a:r>
              <a:rPr sz="1200" spc="27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Ortaokuldan</a:t>
            </a:r>
            <a:r>
              <a:rPr sz="1200" spc="2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sonra</a:t>
            </a:r>
            <a:r>
              <a:rPr sz="1200" spc="27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Merkezimize</a:t>
            </a:r>
            <a:r>
              <a:rPr sz="1200" spc="2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çırak</a:t>
            </a:r>
            <a:r>
              <a:rPr sz="1200" spc="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200" spc="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kaydetmek.</a:t>
            </a:r>
            <a:r>
              <a:rPr sz="1200" spc="2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Bunun</a:t>
            </a:r>
            <a:r>
              <a:rPr sz="1200" spc="27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için</a:t>
            </a:r>
          </a:p>
          <a:p>
            <a:pPr marL="0" marR="0">
              <a:lnSpc>
                <a:spcPts val="1458"/>
              </a:lnSpc>
              <a:spcBef>
                <a:spcPts val="22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Ortaokullarla</a:t>
            </a:r>
            <a:r>
              <a:rPr sz="1200" spc="47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işbirliğine</a:t>
            </a:r>
            <a:r>
              <a:rPr sz="1200" spc="4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gidilerek</a:t>
            </a:r>
            <a:r>
              <a:rPr sz="1200" spc="4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veya</a:t>
            </a:r>
            <a:r>
              <a:rPr sz="1200" spc="4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çeşitli</a:t>
            </a:r>
            <a:r>
              <a:rPr sz="1200" spc="4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broşür</a:t>
            </a:r>
            <a:r>
              <a:rPr sz="1200" spc="4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4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reklam</a:t>
            </a:r>
            <a:r>
              <a:rPr sz="1200" spc="4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araçları</a:t>
            </a:r>
            <a:r>
              <a:rPr sz="1200" spc="4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kullanarak</a:t>
            </a:r>
          </a:p>
          <a:p>
            <a:pPr marL="0" marR="0">
              <a:lnSpc>
                <a:spcPts val="1458"/>
              </a:lnSpc>
              <a:spcBef>
                <a:spcPts val="2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gerekli duyurular yapılacaktır.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1011" y="4952515"/>
            <a:ext cx="80452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highlight>
                  <a:srgbClr val="92CDDC"/>
                </a:highlight>
                <a:latin typeface="Calibri"/>
                <a:cs typeface="Calibri"/>
              </a:rPr>
              <a:t>MEVCUT</a:t>
            </a:r>
          </a:p>
          <a:p>
            <a:pPr marL="0" marR="0">
              <a:lnSpc>
                <a:spcPts val="1713"/>
              </a:lnSpc>
              <a:spcBef>
                <a:spcPts val="196"/>
              </a:spcBef>
              <a:spcAft>
                <a:spcPts val="0"/>
              </a:spcAft>
            </a:pP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endParaRPr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9549" y="4952515"/>
            <a:ext cx="174824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832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HEDET</a:t>
            </a:r>
          </a:p>
          <a:p>
            <a:pPr marL="0" marR="0">
              <a:lnSpc>
                <a:spcPts val="1713"/>
              </a:lnSpc>
              <a:spcBef>
                <a:spcPts val="196"/>
              </a:spcBef>
              <a:spcAft>
                <a:spcPts val="0"/>
              </a:spcAft>
            </a:pP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  <a:r>
              <a:rPr sz="1400" b="1" spc="11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1400" b="1" spc="111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endParaRPr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932" y="5042431"/>
            <a:ext cx="62987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SAM 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8138" y="5150635"/>
            <a:ext cx="234355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PERFORMANS GÖSTERGELERİ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29858" y="5188735"/>
            <a:ext cx="105353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sz="1400" b="1" spc="1112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endParaRPr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7124" y="5615156"/>
            <a:ext cx="1870858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Kalfalık belgesi alanların</a:t>
            </a:r>
            <a:r>
              <a:rPr sz="11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0644" y="5674592"/>
            <a:ext cx="697315" cy="526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6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1.1.1.</a:t>
            </a:r>
          </a:p>
          <a:p>
            <a:pPr marL="0" marR="0">
              <a:lnSpc>
                <a:spcPts val="1347"/>
              </a:lnSpc>
              <a:spcBef>
                <a:spcPts val="11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28821" y="5674592"/>
            <a:ext cx="29509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26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347"/>
              </a:lnSpc>
              <a:spcBef>
                <a:spcPts val="1872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73473" y="5674592"/>
            <a:ext cx="295090" cy="61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347"/>
              </a:lnSpc>
              <a:spcBef>
                <a:spcPts val="187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12969" y="5674592"/>
            <a:ext cx="295090" cy="61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53</a:t>
            </a:r>
          </a:p>
          <a:p>
            <a:pPr marL="0" marR="0">
              <a:lnSpc>
                <a:spcPts val="1347"/>
              </a:lnSpc>
              <a:spcBef>
                <a:spcPts val="187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00090" y="5674592"/>
            <a:ext cx="295090" cy="61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55</a:t>
            </a:r>
          </a:p>
          <a:p>
            <a:pPr marL="0" marR="0">
              <a:lnSpc>
                <a:spcPts val="1347"/>
              </a:lnSpc>
              <a:spcBef>
                <a:spcPts val="187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83782" y="5674592"/>
            <a:ext cx="295090" cy="61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57</a:t>
            </a:r>
          </a:p>
          <a:p>
            <a:pPr marL="0" marR="0">
              <a:lnSpc>
                <a:spcPts val="1347"/>
              </a:lnSpc>
              <a:spcBef>
                <a:spcPts val="187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25056" y="5674592"/>
            <a:ext cx="295089" cy="61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  <a:p>
            <a:pPr marL="0" marR="0">
              <a:lnSpc>
                <a:spcPts val="1347"/>
              </a:lnSpc>
              <a:spcBef>
                <a:spcPts val="187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27124" y="6045178"/>
            <a:ext cx="187534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Ustalık</a:t>
            </a:r>
            <a:r>
              <a:rPr sz="1100" i="1" spc="2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belgesi alanların</a:t>
            </a:r>
            <a:r>
              <a:rPr sz="11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0216" y="6077182"/>
            <a:ext cx="44048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1.1.2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74548" y="6162526"/>
            <a:ext cx="24174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27124" y="6420082"/>
            <a:ext cx="230382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Ustaöğreticilik</a:t>
            </a:r>
            <a:r>
              <a:rPr sz="1100" i="1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belgesi alanların sayısı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20216" y="6477993"/>
            <a:ext cx="44048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1.1.3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980053" y="6477993"/>
            <a:ext cx="394751" cy="1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61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051" marR="0">
              <a:lnSpc>
                <a:spcPts val="1347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%2</a:t>
            </a:r>
          </a:p>
          <a:p>
            <a:pPr marL="0" marR="0">
              <a:lnSpc>
                <a:spcPts val="1347"/>
              </a:lnSpc>
              <a:spcBef>
                <a:spcPts val="154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8767" marR="0">
              <a:lnSpc>
                <a:spcPts val="1347"/>
              </a:lnSpc>
              <a:spcBef>
                <a:spcPts val="1484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24705" y="6477993"/>
            <a:ext cx="394751" cy="1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 marL="35052" marR="0">
              <a:lnSpc>
                <a:spcPts val="1347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%2</a:t>
            </a:r>
          </a:p>
          <a:p>
            <a:pPr marL="0" marR="0">
              <a:lnSpc>
                <a:spcPts val="1347"/>
              </a:lnSpc>
              <a:spcBef>
                <a:spcPts val="154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8767" marR="0">
              <a:lnSpc>
                <a:spcPts val="1347"/>
              </a:lnSpc>
              <a:spcBef>
                <a:spcPts val="148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64201" y="6477993"/>
            <a:ext cx="394751" cy="1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  <a:p>
            <a:pPr marL="35052" marR="0">
              <a:lnSpc>
                <a:spcPts val="1347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%2</a:t>
            </a:r>
          </a:p>
          <a:p>
            <a:pPr marL="0" marR="0">
              <a:lnSpc>
                <a:spcPts val="1347"/>
              </a:lnSpc>
              <a:spcBef>
                <a:spcPts val="154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8767" marR="0">
              <a:lnSpc>
                <a:spcPts val="1347"/>
              </a:lnSpc>
              <a:spcBef>
                <a:spcPts val="1484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3034" y="6477993"/>
            <a:ext cx="429735" cy="1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5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  <a:p>
            <a:pPr marL="0" marR="0">
              <a:lnSpc>
                <a:spcPts val="1347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%1,5</a:t>
            </a:r>
          </a:p>
          <a:p>
            <a:pPr marL="16763" marR="0">
              <a:lnSpc>
                <a:spcPts val="1347"/>
              </a:lnSpc>
              <a:spcBef>
                <a:spcPts val="154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7055" marR="0">
              <a:lnSpc>
                <a:spcPts val="1347"/>
              </a:lnSpc>
              <a:spcBef>
                <a:spcPts val="1484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16726" y="6477993"/>
            <a:ext cx="429735" cy="1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5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  <a:p>
            <a:pPr marL="0" marR="0">
              <a:lnSpc>
                <a:spcPts val="1347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%1,5</a:t>
            </a:r>
          </a:p>
          <a:p>
            <a:pPr marL="18288" marR="0">
              <a:lnSpc>
                <a:spcPts val="1347"/>
              </a:lnSpc>
              <a:spcBef>
                <a:spcPts val="154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7055" marR="0">
              <a:lnSpc>
                <a:spcPts val="1347"/>
              </a:lnSpc>
              <a:spcBef>
                <a:spcPts val="148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76288" y="6477993"/>
            <a:ext cx="394751" cy="1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38</a:t>
            </a:r>
          </a:p>
          <a:p>
            <a:pPr marL="35052" marR="0">
              <a:lnSpc>
                <a:spcPts val="1347"/>
              </a:lnSpc>
              <a:spcBef>
                <a:spcPts val="15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%1</a:t>
            </a:r>
          </a:p>
          <a:p>
            <a:pPr marL="0" marR="0">
              <a:lnSpc>
                <a:spcPts val="1347"/>
              </a:lnSpc>
              <a:spcBef>
                <a:spcPts val="154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8768" marR="0">
              <a:lnSpc>
                <a:spcPts val="1347"/>
              </a:lnSpc>
              <a:spcBef>
                <a:spcPts val="148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74548" y="6759934"/>
            <a:ext cx="241741" cy="930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  <a:p>
            <a:pPr marL="0" marR="0">
              <a:lnSpc>
                <a:spcPts val="1343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  <a:p>
            <a:pPr marL="6095" marR="0">
              <a:lnSpc>
                <a:spcPts val="1347"/>
              </a:lnSpc>
              <a:spcBef>
                <a:spcPts val="152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  <a:p>
            <a:pPr marL="6095" marR="0">
              <a:lnSpc>
                <a:spcPts val="1347"/>
              </a:lnSpc>
              <a:spcBef>
                <a:spcPts val="19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0404" y="6845278"/>
            <a:ext cx="157438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1.2.1.</a:t>
            </a:r>
            <a:r>
              <a:rPr sz="1100" b="1" spc="5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Devamsızlık oranı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20216" y="7206466"/>
            <a:ext cx="271468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1.3.1</a:t>
            </a:r>
            <a:r>
              <a:rPr sz="1100" b="1" spc="6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000000"/>
                </a:solidFill>
                <a:latin typeface="Calibri"/>
                <a:cs typeface="Calibri"/>
              </a:rPr>
              <a:t>Açık Liseye Yönlendirilen öğrenci oranı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27124" y="7480786"/>
            <a:ext cx="2583689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Örgün eğitim dışına çıkmış</a:t>
            </a:r>
            <a:r>
              <a:rPr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öğrencileri</a:t>
            </a:r>
            <a:r>
              <a:rPr sz="11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çırak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olarak meslek sahibi yapma</a:t>
            </a:r>
            <a:r>
              <a:rPr sz="11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0216" y="7566130"/>
            <a:ext cx="440483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1.4.1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74548" y="7651474"/>
            <a:ext cx="24174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519674" y="8171457"/>
            <a:ext cx="1502046" cy="506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Eylem</a:t>
            </a:r>
          </a:p>
          <a:p>
            <a:pPr marL="0" marR="0">
              <a:lnSpc>
                <a:spcPts val="1713"/>
              </a:lnSpc>
              <a:spcBef>
                <a:spcPts val="25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highlight>
                  <a:srgbClr val="A8D08D"/>
                </a:highlight>
                <a:latin typeface="Calibri"/>
                <a:cs typeface="Calibri"/>
              </a:rPr>
              <a:t>Sorumlusu</a:t>
            </a:r>
            <a:r>
              <a:rPr sz="1400" b="1" spc="768" dirty="0">
                <a:solidFill>
                  <a:srgbClr val="000000"/>
                </a:solidFill>
                <a:highlight>
                  <a:srgbClr val="A8D08D"/>
                </a:highlight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Tarihi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446266" y="8171457"/>
            <a:ext cx="60243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Eylem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62940" y="8296807"/>
            <a:ext cx="153683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1400" b="1" spc="11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Eylem İfadesi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67104" y="8676467"/>
            <a:ext cx="4174182" cy="40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Kalfalık, Ustalık ve</a:t>
            </a:r>
            <a:r>
              <a:rPr sz="11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Ustaöğreticilik</a:t>
            </a:r>
            <a:r>
              <a:rPr sz="1100" spc="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belgesinin gerekliliği tüm öğrencilere</a:t>
            </a:r>
          </a:p>
          <a:p>
            <a:pPr marL="0" marR="0">
              <a:lnSpc>
                <a:spcPts val="1347"/>
              </a:lnSpc>
              <a:spcBef>
                <a:spcPts val="23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anlatılacaktır.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09600" y="8711035"/>
            <a:ext cx="261475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519674" y="8700367"/>
            <a:ext cx="82462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 idaresi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446266" y="8785711"/>
            <a:ext cx="56552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Tüm yıl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09600" y="9084415"/>
            <a:ext cx="261475" cy="58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</a:p>
          <a:p>
            <a:pPr marL="0" marR="0">
              <a:lnSpc>
                <a:spcPts val="1347"/>
              </a:lnSpc>
              <a:spcBef>
                <a:spcPts val="1641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519674" y="9073747"/>
            <a:ext cx="824626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 idaresi</a:t>
            </a:r>
          </a:p>
          <a:p>
            <a:pPr marL="0" marR="0">
              <a:lnSpc>
                <a:spcPts val="1347"/>
              </a:lnSpc>
              <a:spcBef>
                <a:spcPts val="297"/>
              </a:spcBef>
              <a:spcAft>
                <a:spcPts val="0"/>
              </a:spcAft>
            </a:pP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 idaresi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46266" y="9073747"/>
            <a:ext cx="808803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Belli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periyotlarla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13764" y="9146899"/>
            <a:ext cx="439221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Devamsızlık mektupları işyerlerine ve</a:t>
            </a:r>
            <a:r>
              <a:rPr sz="11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ailelerine zamanında gönderilecektir.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67104" y="9421652"/>
            <a:ext cx="4085525" cy="405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Öğrencilere verilecek</a:t>
            </a:r>
            <a:r>
              <a:rPr sz="11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seminerler, yönlendirmeler</a:t>
            </a:r>
            <a:r>
              <a:rPr sz="11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için</a:t>
            </a:r>
            <a:r>
              <a:rPr sz="11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uygun ortam ve</a:t>
            </a:r>
          </a:p>
          <a:p>
            <a:pPr marL="0" marR="0">
              <a:lnSpc>
                <a:spcPts val="1347"/>
              </a:lnSpc>
              <a:spcBef>
                <a:spcPts val="24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materyaller hazırlanacaktır.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446266" y="9532420"/>
            <a:ext cx="56552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Tüm yıl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75334"/>
            <a:ext cx="5128412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TEMA II:</a:t>
            </a:r>
            <a:r>
              <a:rPr sz="1400" b="1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EĞİTİM </a:t>
            </a:r>
            <a:r>
              <a:rPr sz="1400" b="1" i="1" spc="-10" dirty="0">
                <a:solidFill>
                  <a:srgbClr val="000000"/>
                </a:solidFill>
                <a:latin typeface="Arial"/>
                <a:cs typeface="Arial"/>
              </a:rPr>
              <a:t>VE</a:t>
            </a:r>
            <a:r>
              <a:rPr sz="1400" b="1" i="1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ÖĞRETİMDE KALİTENİN ARTIRILMASI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311157"/>
            <a:ext cx="1515133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Amaç 2: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1632720"/>
            <a:ext cx="5906908" cy="1176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Merkezimizin Daha İyi</a:t>
            </a:r>
            <a:r>
              <a:rPr sz="11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Hizmet Verebilmesi İçin Kalitenin Artırılmasını Sağlamak.”</a:t>
            </a:r>
          </a:p>
          <a:p>
            <a:pPr marL="0" marR="0">
              <a:lnSpc>
                <a:spcPts val="1341"/>
              </a:lnSpc>
              <a:spcBef>
                <a:spcPts val="12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“Çırak öğrencilerin Okul’a uyumlarının sağlanmasını artırmak”</a:t>
            </a:r>
          </a:p>
          <a:p>
            <a:pPr marL="0" marR="0">
              <a:lnSpc>
                <a:spcPts val="1341"/>
              </a:lnSpc>
              <a:spcBef>
                <a:spcPts val="119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“Sosyal</a:t>
            </a:r>
            <a:r>
              <a:rPr sz="1100" spc="-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 Kültürel</a:t>
            </a:r>
            <a:r>
              <a:rPr sz="1100" spc="-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 sayısı</a:t>
            </a:r>
            <a:r>
              <a:rPr sz="1100" spc="-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artırmak.”</a:t>
            </a:r>
          </a:p>
          <a:p>
            <a:pPr marL="0" marR="0">
              <a:lnSpc>
                <a:spcPts val="1341"/>
              </a:lnSpc>
              <a:spcBef>
                <a:spcPts val="12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“Okula devam oranını artırmak”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2922024"/>
            <a:ext cx="174068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2.1 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580" y="3245112"/>
            <a:ext cx="3977349" cy="53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Sınıfların Daha Modern Hale Getirilmesini Sağlamak.”</a:t>
            </a:r>
          </a:p>
          <a:p>
            <a:pPr marL="0" marR="0">
              <a:lnSpc>
                <a:spcPts val="1341"/>
              </a:lnSpc>
              <a:spcBef>
                <a:spcPts val="1243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2.1.1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580" y="3888621"/>
            <a:ext cx="690281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Merkezimizde</a:t>
            </a:r>
            <a:r>
              <a:rPr sz="1100" spc="2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3</a:t>
            </a:r>
            <a:r>
              <a:rPr sz="1100" spc="2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adet</a:t>
            </a:r>
            <a:r>
              <a:rPr sz="1100" spc="2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sınıfımız</a:t>
            </a:r>
            <a:r>
              <a:rPr sz="1100" spc="2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mevcuttur.Sınıflarımızda</a:t>
            </a:r>
            <a:r>
              <a:rPr sz="1100" spc="23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tr-TR" sz="1100" spc="235" dirty="0" smtClean="0">
                <a:solidFill>
                  <a:srgbClr val="000000"/>
                </a:solidFill>
                <a:latin typeface="Verdana"/>
                <a:cs typeface="Verdana"/>
              </a:rPr>
              <a:t>akıllı tahta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100" spc="248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Eğitim-</a:t>
            </a:r>
          </a:p>
          <a:p>
            <a:pPr marL="0" marR="0">
              <a:lnSpc>
                <a:spcPts val="1341"/>
              </a:lnSpc>
              <a:spcBef>
                <a:spcPts val="2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Öğretim</a:t>
            </a:r>
            <a:r>
              <a:rPr sz="1100" spc="1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yapma</a:t>
            </a:r>
            <a:r>
              <a:rPr sz="1100" spc="1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imkanı</a:t>
            </a:r>
            <a:r>
              <a:rPr sz="1100" spc="1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vardır.</a:t>
            </a:r>
            <a:r>
              <a:rPr sz="1100" spc="1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Bilgisayar</a:t>
            </a:r>
            <a:r>
              <a:rPr sz="1100" spc="1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internet</a:t>
            </a:r>
            <a:r>
              <a:rPr sz="1100" spc="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ağı</a:t>
            </a:r>
            <a:r>
              <a:rPr sz="1100" spc="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hiçbirinde</a:t>
            </a:r>
            <a:r>
              <a:rPr sz="1100" spc="1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yoktur.(Merkezimize</a:t>
            </a:r>
            <a:r>
              <a:rPr sz="1100" spc="10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ait</a:t>
            </a:r>
            <a:r>
              <a:rPr sz="1100" spc="1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</a:p>
          <a:p>
            <a:pPr marL="0" marR="0">
              <a:lnSpc>
                <a:spcPts val="1341"/>
              </a:lnSpc>
              <a:spcBef>
                <a:spcPts val="1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bina olduğunda bu eksiklik giderilecektir.)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580" y="4601854"/>
            <a:ext cx="174068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2.2 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580" y="4924942"/>
            <a:ext cx="3716467" cy="53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“Çırak öğrencilerin Okul’a uyumlarının sağlanması”</a:t>
            </a:r>
          </a:p>
          <a:p>
            <a:pPr marL="0" marR="0">
              <a:lnSpc>
                <a:spcPts val="1341"/>
              </a:lnSpc>
              <a:spcBef>
                <a:spcPts val="124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2.2.1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9464" y="5568070"/>
            <a:ext cx="944629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Okulumuza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12747" y="5568070"/>
            <a:ext cx="534001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19147" y="5568070"/>
            <a:ext cx="850290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öğrenciler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37930" y="5568070"/>
            <a:ext cx="685642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haftada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95194" y="5568070"/>
            <a:ext cx="33806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03620" y="5568070"/>
            <a:ext cx="41720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gün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92805" y="5568070"/>
            <a:ext cx="113919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geldiklerinden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02519" y="5568070"/>
            <a:ext cx="428229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tam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02220" y="5568070"/>
            <a:ext cx="549199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uyum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9580" y="5764666"/>
            <a:ext cx="689926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sağlayamamaktadırlar.</a:t>
            </a:r>
            <a:r>
              <a:rPr sz="1100" spc="2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Bunu</a:t>
            </a:r>
            <a:r>
              <a:rPr sz="1100" spc="2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Okul’a</a:t>
            </a:r>
            <a:r>
              <a:rPr sz="1100" spc="26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geldikleri</a:t>
            </a:r>
            <a:r>
              <a:rPr sz="1100" spc="2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günlerde</a:t>
            </a:r>
            <a:r>
              <a:rPr sz="1100" spc="25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tam</a:t>
            </a:r>
            <a:r>
              <a:rPr sz="1100" spc="24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anlamıyla</a:t>
            </a:r>
            <a:r>
              <a:rPr sz="1100" spc="248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uy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mlarını</a:t>
            </a:r>
            <a:r>
              <a:rPr sz="1100" spc="245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sağlamamız</a:t>
            </a:r>
          </a:p>
          <a:p>
            <a:pPr marL="0" marR="0">
              <a:lnSpc>
                <a:spcPts val="1341"/>
              </a:lnSpc>
              <a:spcBef>
                <a:spcPts val="24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gerekmektedir.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49580" y="6281555"/>
            <a:ext cx="174068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2.3 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9580" y="6604644"/>
            <a:ext cx="2930899" cy="53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“Sosyal</a:t>
            </a:r>
            <a:r>
              <a:rPr sz="1100" spc="-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 Kültürel</a:t>
            </a:r>
            <a:r>
              <a:rPr sz="1100" spc="-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Faaliyetler yapmak”</a:t>
            </a:r>
          </a:p>
          <a:p>
            <a:pPr marL="0" marR="0">
              <a:lnSpc>
                <a:spcPts val="1341"/>
              </a:lnSpc>
              <a:spcBef>
                <a:spcPts val="124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2.3.1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9580" y="7247772"/>
            <a:ext cx="6905256" cy="600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Çıraklarımız</a:t>
            </a:r>
            <a:r>
              <a:rPr sz="1100" spc="3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</a:t>
            </a:r>
            <a:r>
              <a:rPr sz="1100" spc="3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ekonomik,</a:t>
            </a:r>
            <a:r>
              <a:rPr sz="1100" spc="3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</a:t>
            </a:r>
            <a:r>
              <a:rPr sz="1100" spc="3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kültürel</a:t>
            </a:r>
            <a:r>
              <a:rPr sz="1100" spc="30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3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gerekse</a:t>
            </a:r>
            <a:r>
              <a:rPr sz="1100" spc="3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zaman</a:t>
            </a:r>
            <a:r>
              <a:rPr sz="1100" spc="3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anlamında</a:t>
            </a:r>
            <a:r>
              <a:rPr sz="1100" spc="3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sosyal</a:t>
            </a:r>
            <a:r>
              <a:rPr sz="1100" spc="3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41"/>
              </a:lnSpc>
              <a:spcBef>
                <a:spcPts val="25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kültürel</a:t>
            </a:r>
            <a:r>
              <a:rPr sz="1100" spc="5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</a:t>
            </a:r>
            <a:r>
              <a:rPr sz="1100" spc="5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yapma</a:t>
            </a:r>
            <a:r>
              <a:rPr sz="1100" spc="5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imkanına</a:t>
            </a:r>
            <a:r>
              <a:rPr sz="1100" spc="5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pek</a:t>
            </a:r>
            <a:r>
              <a:rPr sz="1100" spc="5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sahip</a:t>
            </a:r>
            <a:r>
              <a:rPr sz="1100" spc="5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değiller.</a:t>
            </a:r>
            <a:r>
              <a:rPr sz="1100" spc="5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Bunun</a:t>
            </a:r>
            <a:r>
              <a:rPr sz="1100" spc="5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için</a:t>
            </a:r>
            <a:r>
              <a:rPr sz="1100" spc="5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bizler</a:t>
            </a:r>
            <a:r>
              <a:rPr sz="1100" spc="5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çıraklarımıza</a:t>
            </a:r>
            <a:r>
              <a:rPr sz="1100" spc="5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</a:p>
          <a:p>
            <a:pPr marL="0" marR="0">
              <a:lnSpc>
                <a:spcPts val="1341"/>
              </a:lnSpc>
              <a:spcBef>
                <a:spcPts val="1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faaliyetleri</a:t>
            </a:r>
            <a:r>
              <a:rPr sz="1100" spc="-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yapmaya ve yaptırmaya çalışmaktayız.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9580" y="7961004"/>
            <a:ext cx="174068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2.4 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9580" y="8284472"/>
            <a:ext cx="3417982" cy="530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“Veli</a:t>
            </a:r>
            <a:r>
              <a:rPr sz="1100" spc="-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 İşyeri sahipleriyle görüşme sağlamak”</a:t>
            </a:r>
          </a:p>
          <a:p>
            <a:pPr marL="0" marR="0">
              <a:lnSpc>
                <a:spcPts val="1341"/>
              </a:lnSpc>
              <a:spcBef>
                <a:spcPts val="124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2.4.1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9580" y="8929125"/>
            <a:ext cx="6903997" cy="793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“Herhangi</a:t>
            </a:r>
            <a:r>
              <a:rPr sz="1100" spc="9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sebepten</a:t>
            </a:r>
            <a:r>
              <a:rPr sz="11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dolayı</a:t>
            </a:r>
            <a:r>
              <a:rPr sz="1100" spc="9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devamsızlık</a:t>
            </a:r>
            <a:r>
              <a:rPr sz="1100" spc="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yapan,</a:t>
            </a:r>
            <a:r>
              <a:rPr sz="1100" spc="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başarısızlık</a:t>
            </a:r>
            <a:r>
              <a:rPr sz="1100" spc="1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gösteren</a:t>
            </a:r>
            <a:r>
              <a:rPr sz="1100" spc="1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veya</a:t>
            </a:r>
            <a:r>
              <a:rPr sz="1100" spc="9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disiplisizlik</a:t>
            </a:r>
            <a:r>
              <a:rPr sz="11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örneği</a:t>
            </a:r>
          </a:p>
          <a:p>
            <a:pPr marL="0" marR="0">
              <a:lnSpc>
                <a:spcPts val="1341"/>
              </a:lnSpc>
              <a:spcBef>
                <a:spcPts val="2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gösteren</a:t>
            </a:r>
            <a:r>
              <a:rPr sz="1100" spc="3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çırakların,velileri,</a:t>
            </a:r>
            <a:r>
              <a:rPr sz="1100" spc="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ustaöğreticileri</a:t>
            </a:r>
            <a:r>
              <a:rPr sz="1100" spc="3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veya</a:t>
            </a:r>
            <a:r>
              <a:rPr sz="1100" spc="35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işyerleri</a:t>
            </a:r>
            <a:r>
              <a:rPr sz="1100" spc="3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sahipleri</a:t>
            </a:r>
            <a:r>
              <a:rPr sz="1100" spc="3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100" spc="35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</a:t>
            </a:r>
            <a:r>
              <a:rPr sz="1100" spc="3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bireysel(iletişim</a:t>
            </a:r>
          </a:p>
          <a:p>
            <a:pPr marL="0" marR="0">
              <a:lnSpc>
                <a:spcPts val="1341"/>
              </a:lnSpc>
              <a:spcBef>
                <a:spcPts val="19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araçları,</a:t>
            </a:r>
            <a:r>
              <a:rPr sz="1100" spc="4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yüzyüze</a:t>
            </a:r>
            <a:r>
              <a:rPr sz="1100" spc="4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vb.)</a:t>
            </a:r>
            <a:r>
              <a:rPr sz="1100" spc="4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gerekse</a:t>
            </a:r>
            <a:r>
              <a:rPr sz="1100" spc="4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toplantılar</a:t>
            </a:r>
            <a:r>
              <a:rPr sz="1100" spc="4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düzenlenerek</a:t>
            </a:r>
            <a:r>
              <a:rPr sz="1100" spc="46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100" spc="49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olumsuz</a:t>
            </a:r>
            <a:r>
              <a:rPr sz="1100" spc="46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durumlar</a:t>
            </a:r>
            <a:r>
              <a:rPr sz="1100" spc="4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minimuma</a:t>
            </a:r>
          </a:p>
          <a:p>
            <a:pPr marL="0" marR="0">
              <a:lnSpc>
                <a:spcPts val="1341"/>
              </a:lnSpc>
              <a:spcBef>
                <a:spcPts val="1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indirilmeye çalışılmaktadır.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20268" y="1258569"/>
            <a:ext cx="6749796" cy="711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36666" y="1281456"/>
            <a:ext cx="635391" cy="193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Times New Roman"/>
                <a:cs typeface="Times New Roman"/>
              </a:rPr>
              <a:t>HEDEF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7609" y="1357656"/>
            <a:ext cx="77553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highlight>
                  <a:srgbClr val="92CDDC"/>
                </a:highlight>
                <a:latin typeface="Times New Roman"/>
                <a:cs typeface="Times New Roman"/>
              </a:rPr>
              <a:t>MEVCUT</a:t>
            </a:r>
          </a:p>
          <a:p>
            <a:pPr marL="170687" marR="0">
              <a:lnSpc>
                <a:spcPts val="1222"/>
              </a:lnSpc>
              <a:spcBef>
                <a:spcPts val="781"/>
              </a:spcBef>
              <a:spcAft>
                <a:spcPts val="0"/>
              </a:spcAft>
            </a:pPr>
            <a:r>
              <a:rPr sz="1100" b="1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23</a:t>
            </a:r>
            <a:endParaRPr sz="11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976" y="1439756"/>
            <a:ext cx="56725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SAM2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1958" y="1514432"/>
            <a:ext cx="249191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PERFORMANS GÖSTERGELERİ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3513" y="1612165"/>
            <a:ext cx="17819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r>
              <a:rPr sz="1100" b="1" spc="106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100" b="1" spc="1057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100" b="1" spc="1057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sz="11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6410" y="1612165"/>
            <a:ext cx="432816" cy="107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1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1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7873" marR="0">
              <a:lnSpc>
                <a:spcPts val="1464"/>
              </a:lnSpc>
              <a:spcBef>
                <a:spcPts val="2074"/>
              </a:spcBef>
              <a:spcAft>
                <a:spcPts val="0"/>
              </a:spcAft>
            </a:pP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738" marR="0">
              <a:lnSpc>
                <a:spcPts val="1464"/>
              </a:lnSpc>
              <a:spcBef>
                <a:spcPts val="19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4756" y="1953344"/>
            <a:ext cx="270941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1958" y="1937946"/>
            <a:ext cx="2738854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Uyum çalışmalarında başarılı olan öğrenci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sayıları(İstediği mesleğe yönelme)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6144" y="2041736"/>
            <a:ext cx="4572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2.2.1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15917" y="2030910"/>
            <a:ext cx="415825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92964" marR="0">
              <a:lnSpc>
                <a:spcPts val="1464"/>
              </a:lnSpc>
              <a:spcBef>
                <a:spcPts val="190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01133" y="2030910"/>
            <a:ext cx="176469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1200" spc="1201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%78</a:t>
            </a:r>
            <a:r>
              <a:rPr sz="1200" spc="1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200" spc="1198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%83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4756" y="2387684"/>
            <a:ext cx="270941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6144" y="2465250"/>
            <a:ext cx="2535960" cy="69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2.3.1</a:t>
            </a:r>
            <a:r>
              <a:rPr sz="1200" b="1" spc="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Sosyal ve Kültürel faaliyet sayısı</a:t>
            </a:r>
          </a:p>
          <a:p>
            <a:pPr marL="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2.4.1</a:t>
            </a:r>
            <a:r>
              <a:rPr sz="1200" b="1" spc="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Veli toplantıları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94097" y="2465250"/>
            <a:ext cx="229641" cy="69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  <a:p>
            <a:pPr marL="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44058" y="2465250"/>
            <a:ext cx="229641" cy="69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  <a:p>
            <a:pPr marL="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55538" y="2465250"/>
            <a:ext cx="307365" cy="69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 marL="3810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05118" y="2465250"/>
            <a:ext cx="307365" cy="69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  <a:p>
            <a:pPr marL="3810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4756" y="2863172"/>
            <a:ext cx="270941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08881" y="294073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937248" y="2940738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4756" y="3338660"/>
            <a:ext cx="270941" cy="382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06144" y="3416607"/>
            <a:ext cx="191462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2.4.2</a:t>
            </a:r>
            <a:r>
              <a:rPr sz="1200" b="1" spc="7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Veli görüşme oranları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15917" y="3416607"/>
            <a:ext cx="41582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01133" y="3416607"/>
            <a:ext cx="176469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%60</a:t>
            </a:r>
            <a:r>
              <a:rPr sz="1200" spc="12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%65</a:t>
            </a:r>
            <a:r>
              <a:rPr sz="1200" spc="1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%68</a:t>
            </a:r>
            <a:r>
              <a:rPr sz="1200" spc="11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%70</a:t>
            </a:r>
          </a:p>
          <a:p>
            <a:pPr marL="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1200" spc="1206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200" spc="1198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r>
              <a:rPr sz="1200" spc="1198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44284" y="3416607"/>
            <a:ext cx="41582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%75</a:t>
            </a:r>
          </a:p>
          <a:p>
            <a:pPr marL="0" marR="0">
              <a:lnSpc>
                <a:spcPts val="1464"/>
              </a:lnSpc>
              <a:spcBef>
                <a:spcPts val="2229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85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4756" y="3814529"/>
            <a:ext cx="270941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41958" y="3799131"/>
            <a:ext cx="24672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İşyeri temsilcileri ve Usta öğreticilerle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06144" y="3901397"/>
            <a:ext cx="4572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2.4.3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41958" y="3985059"/>
            <a:ext cx="105270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görüşme oranı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70293" y="5760233"/>
            <a:ext cx="629133" cy="337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EYLEM</a:t>
            </a:r>
          </a:p>
          <a:p>
            <a:pPr marL="0" marR="0">
              <a:lnSpc>
                <a:spcPts val="1093"/>
              </a:lnSpc>
              <a:spcBef>
                <a:spcPts val="16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TARİHİ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53160" y="5851992"/>
            <a:ext cx="309367" cy="16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Verdana"/>
                <a:cs typeface="Verdana"/>
              </a:rPr>
              <a:t>No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603627" y="5841259"/>
            <a:ext cx="1153313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EYLEM İFADESİ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109337" y="5841259"/>
            <a:ext cx="1421473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highlight>
                  <a:srgbClr val="A8D08D"/>
                </a:highlight>
                <a:latin typeface="Verdana"/>
                <a:cs typeface="Verdana"/>
              </a:rPr>
              <a:t>EYLEM SORUMLUSU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07813" y="6125009"/>
            <a:ext cx="13120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idaresi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Aile Birliği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28420" y="6204257"/>
            <a:ext cx="387394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1200" b="1" spc="12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Teknolojik alt</a:t>
            </a:r>
            <a:r>
              <a:rPr sz="1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yapı için gerekli kaynak</a:t>
            </a:r>
            <a:r>
              <a:rPr sz="1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temin edilecektir.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517893" y="6217973"/>
            <a:ext cx="8587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Yıl boyunca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517893" y="6504485"/>
            <a:ext cx="935506" cy="78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Sorumlu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kulüplerin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belirleyeceği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tarihler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28420" y="6705653"/>
            <a:ext cx="2708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87500" y="6769661"/>
            <a:ext cx="29483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Sosyal ve Kültürel faaliyetlerin düzenlenmesi.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107813" y="6783377"/>
            <a:ext cx="108912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Aile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Birliği</a:t>
            </a:r>
            <a:endParaRPr lang="tr-TR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Okul İdaresi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17893" y="7254293"/>
            <a:ext cx="55543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Zümre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517893" y="7440222"/>
            <a:ext cx="851307" cy="78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kara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larında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belilenen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tarih – yıl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boyu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40840" y="7505753"/>
            <a:ext cx="3563832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Veli toplantıları-</a:t>
            </a:r>
            <a:r>
              <a:rPr sz="12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Bireysel</a:t>
            </a:r>
            <a:r>
              <a:rPr sz="1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görüşmeler- İşyeri sahipleri ile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görüşme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107813" y="7533185"/>
            <a:ext cx="13120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idaresi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 Aile Birliği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28420" y="7612434"/>
            <a:ext cx="27082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1123060"/>
            <a:ext cx="2929167" cy="446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TEMA III: KURUMSAL KAPASİTE</a:t>
            </a:r>
          </a:p>
          <a:p>
            <a:pPr marL="0" marR="0">
              <a:lnSpc>
                <a:spcPts val="1341"/>
              </a:lnSpc>
              <a:spcBef>
                <a:spcPts val="308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Amaç 3: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683012"/>
            <a:ext cx="6396415" cy="53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Merkezimizin Daha İyi</a:t>
            </a:r>
            <a:r>
              <a:rPr sz="11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Hizmet Verebilmesi İçin İmkanlarının İyileştirilmesini</a:t>
            </a:r>
            <a:r>
              <a:rPr sz="1100" spc="-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Sağlamak.”</a:t>
            </a:r>
          </a:p>
          <a:p>
            <a:pPr marL="0" marR="0">
              <a:lnSpc>
                <a:spcPts val="1341"/>
              </a:lnSpc>
              <a:spcBef>
                <a:spcPts val="1252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3.1 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2327665"/>
            <a:ext cx="3977349" cy="53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Sınıfların Daha Modern Hale Getirilmesini Sağlamak.”</a:t>
            </a:r>
          </a:p>
          <a:p>
            <a:pPr marL="0" marR="0">
              <a:lnSpc>
                <a:spcPts val="1341"/>
              </a:lnSpc>
              <a:spcBef>
                <a:spcPts val="1252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3.1.1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2972317"/>
            <a:ext cx="690292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Merkezimizde</a:t>
            </a:r>
            <a:r>
              <a:rPr sz="1100" spc="10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3</a:t>
            </a:r>
            <a:r>
              <a:rPr sz="1100" spc="10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adet</a:t>
            </a:r>
            <a:r>
              <a:rPr sz="1100" spc="10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sınıfımız</a:t>
            </a:r>
            <a:r>
              <a:rPr sz="1100" spc="10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mevcuttur.</a:t>
            </a:r>
            <a:r>
              <a:rPr sz="1100" spc="10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Mevcut</a:t>
            </a:r>
            <a:r>
              <a:rPr sz="1100" spc="10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durumda</a:t>
            </a:r>
            <a:r>
              <a:rPr sz="1100" spc="10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3</a:t>
            </a:r>
            <a:r>
              <a:rPr sz="1100" spc="10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adet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 akıllı tahtamız vardır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z="1100" spc="496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Şu</a:t>
            </a:r>
            <a:r>
              <a:rPr sz="1100" spc="4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anki</a:t>
            </a:r>
            <a:r>
              <a:rPr sz="1100" spc="4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mevcut</a:t>
            </a:r>
            <a:r>
              <a:rPr sz="1100" spc="4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durum</a:t>
            </a:r>
            <a:r>
              <a:rPr sz="1100" spc="4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için</a:t>
            </a:r>
            <a:r>
              <a:rPr sz="1100" spc="5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yeterli</a:t>
            </a:r>
            <a:r>
              <a:rPr sz="1100" spc="494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ol</a:t>
            </a:r>
            <a:r>
              <a:rPr lang="tr-TR" sz="1100" dirty="0" err="1" smtClean="0">
                <a:solidFill>
                  <a:srgbClr val="000000"/>
                </a:solidFill>
                <a:latin typeface="Verdana"/>
                <a:cs typeface="Verdana"/>
              </a:rPr>
              <a:t>duğu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 görülmektedir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z="1100" spc="46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Bilgisayar</a:t>
            </a:r>
            <a:r>
              <a:rPr sz="1100" spc="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internet</a:t>
            </a:r>
            <a:r>
              <a:rPr sz="1100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ağı</a:t>
            </a:r>
            <a:r>
              <a:rPr sz="1100" spc="26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hiçbirinde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yoktur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580" y="3881001"/>
            <a:ext cx="174068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3.2 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580" y="4202566"/>
            <a:ext cx="3044771" cy="53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“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Okulun Maddi</a:t>
            </a:r>
            <a:r>
              <a:rPr sz="1100" spc="-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Kaynaklarının Artırılması.”</a:t>
            </a:r>
          </a:p>
          <a:p>
            <a:pPr marL="0" marR="0">
              <a:lnSpc>
                <a:spcPts val="1341"/>
              </a:lnSpc>
              <a:spcBef>
                <a:spcPts val="1252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3.2.1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580" y="4847217"/>
            <a:ext cx="690410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Merkezimizin</a:t>
            </a:r>
            <a:r>
              <a:rPr sz="11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aile</a:t>
            </a:r>
            <a:r>
              <a:rPr sz="1100" spc="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birliği</a:t>
            </a:r>
            <a:r>
              <a:rPr sz="11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kurulmuş</a:t>
            </a:r>
            <a:r>
              <a:rPr sz="1100" spc="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çalışmalarına</a:t>
            </a:r>
            <a:r>
              <a:rPr sz="1100" spc="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devam</a:t>
            </a:r>
            <a:r>
              <a:rPr sz="1100" spc="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etmektedir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z="1100" spc="117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20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23</a:t>
            </a:r>
            <a:r>
              <a:rPr sz="1100" spc="116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yılında</a:t>
            </a:r>
          </a:p>
          <a:p>
            <a:pPr marL="0" marR="0">
              <a:lnSpc>
                <a:spcPts val="1341"/>
              </a:lnSpc>
              <a:spcBef>
                <a:spcPts val="2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yapılan</a:t>
            </a:r>
            <a:r>
              <a:rPr sz="1100" spc="46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harcamalardan</a:t>
            </a:r>
            <a:r>
              <a:rPr sz="1100" spc="46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sonra</a:t>
            </a:r>
            <a:r>
              <a:rPr sz="1100" spc="46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hesabımızda</a:t>
            </a:r>
            <a:r>
              <a:rPr sz="1100" spc="464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17.500,00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TL</a:t>
            </a:r>
            <a:r>
              <a:rPr sz="1100" spc="484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olduğu</a:t>
            </a:r>
            <a:r>
              <a:rPr sz="1100" spc="462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görülmektedir.Yıl</a:t>
            </a:r>
            <a:r>
              <a:rPr sz="1100" spc="604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içerisinde</a:t>
            </a:r>
            <a:r>
              <a:rPr sz="1100" spc="6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yapılan</a:t>
            </a:r>
            <a:r>
              <a:rPr sz="1100" spc="60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harcamalar</a:t>
            </a:r>
            <a:r>
              <a:rPr sz="1100" spc="6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da</a:t>
            </a:r>
            <a:r>
              <a:rPr sz="1100" spc="6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yıllık</a:t>
            </a:r>
            <a:r>
              <a:rPr sz="1100" spc="60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gelire</a:t>
            </a:r>
            <a:r>
              <a:rPr sz="1100" spc="613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yakındır.Okuldaki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öğrencilere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daha iyi</a:t>
            </a:r>
            <a:r>
              <a:rPr sz="1100" spc="-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hizmet verebilmek</a:t>
            </a:r>
            <a:r>
              <a:rPr sz="1100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için</a:t>
            </a:r>
            <a:r>
              <a:rPr sz="1100" spc="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gelirimizin arttırılması gerektiği düşünülmektedir.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580" y="6272411"/>
            <a:ext cx="1740686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Stratejik Hedef 3.3 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9580" y="6917064"/>
            <a:ext cx="4094839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“Okul</a:t>
            </a:r>
            <a:r>
              <a:rPr sz="1100" spc="-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Personeli</a:t>
            </a:r>
            <a:r>
              <a:rPr sz="1100" spc="-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Arasında Kurum Kültürünü</a:t>
            </a:r>
            <a:r>
              <a:rPr sz="1100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Geliştirmek.”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580" y="7561716"/>
            <a:ext cx="2599054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Hedefin Mevcut Durumu 3.3.1</a:t>
            </a:r>
            <a:r>
              <a:rPr sz="1100" b="1" spc="-11" dirty="0">
                <a:solidFill>
                  <a:srgbClr val="548DD4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48DD4"/>
                </a:solidFill>
                <a:latin typeface="Verdana"/>
                <a:cs typeface="Verdana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580" y="7884804"/>
            <a:ext cx="6898721" cy="40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Merkezimizin</a:t>
            </a:r>
            <a:r>
              <a:rPr sz="1100" spc="2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yeni</a:t>
            </a:r>
            <a:r>
              <a:rPr sz="1100" spc="1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yerine</a:t>
            </a:r>
            <a:r>
              <a:rPr sz="1100" spc="2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taşınması</a:t>
            </a:r>
            <a:r>
              <a:rPr sz="1100" spc="1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2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öğretmenlerimizin</a:t>
            </a:r>
            <a:r>
              <a:rPr sz="1100" spc="2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İlçe</a:t>
            </a:r>
            <a:r>
              <a:rPr sz="1100" spc="2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dışından</a:t>
            </a:r>
            <a:r>
              <a:rPr sz="1100" spc="2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gelmesi</a:t>
            </a:r>
            <a:r>
              <a:rPr sz="1100" spc="19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yapılan</a:t>
            </a:r>
          </a:p>
          <a:p>
            <a:pPr marL="0" marR="0">
              <a:lnSpc>
                <a:spcPts val="1341"/>
              </a:lnSpc>
              <a:spcBef>
                <a:spcPts val="2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 sayımızı</a:t>
            </a:r>
            <a:r>
              <a:rPr sz="1100" spc="-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olumsuz</a:t>
            </a:r>
            <a:r>
              <a:rPr sz="11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etkilemektedir.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11352" y="946912"/>
            <a:ext cx="5900928" cy="3663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2975" y="5051114"/>
            <a:ext cx="745480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SUNUŞ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464" y="5474852"/>
            <a:ext cx="591452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29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4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yönetiminde</a:t>
            </a:r>
            <a:r>
              <a:rPr sz="1100" spc="4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yeni</a:t>
            </a:r>
            <a:r>
              <a:rPr sz="1100" spc="4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4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anlayış</a:t>
            </a:r>
            <a:r>
              <a:rPr sz="1100" spc="43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getireceğine</a:t>
            </a:r>
            <a:r>
              <a:rPr sz="1100" spc="4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inandığımız</a:t>
            </a:r>
            <a:r>
              <a:rPr sz="1100" spc="4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20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24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-202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8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yıllarını</a:t>
            </a:r>
            <a:r>
              <a:rPr sz="1100" spc="1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kapsayan</a:t>
            </a:r>
            <a:r>
              <a:rPr sz="1100" spc="1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100" spc="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dört</a:t>
            </a:r>
            <a:r>
              <a:rPr sz="1100" spc="1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yıllık</a:t>
            </a:r>
            <a:r>
              <a:rPr sz="1100" spc="1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2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sürecinde</a:t>
            </a:r>
            <a:r>
              <a:rPr sz="1100" spc="19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uyacağımız</a:t>
            </a:r>
            <a:r>
              <a:rPr sz="1100" spc="1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</a:t>
            </a:r>
            <a:r>
              <a:rPr sz="1100" spc="18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planımız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</a:t>
            </a:r>
            <a:r>
              <a:rPr sz="1100" spc="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</a:t>
            </a:r>
            <a:r>
              <a:rPr sz="1100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4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ekipleri</a:t>
            </a:r>
            <a:r>
              <a:rPr sz="1100" spc="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idaresinin</a:t>
            </a:r>
            <a:r>
              <a:rPr sz="1100" spc="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ortaklaşa</a:t>
            </a:r>
            <a:r>
              <a:rPr sz="1100" spc="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hazırladığı</a:t>
            </a:r>
            <a:r>
              <a:rPr sz="1100" spc="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kapsamlı</a:t>
            </a:r>
            <a:r>
              <a:rPr sz="1100" spc="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</a:p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plandır.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9464" y="6323720"/>
            <a:ext cx="5913342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29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2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personeli</a:t>
            </a:r>
            <a:r>
              <a:rPr sz="1100" spc="27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29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öğrencisinin</a:t>
            </a:r>
            <a:r>
              <a:rPr sz="1100" spc="2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bütününü</a:t>
            </a:r>
            <a:r>
              <a:rPr sz="1100" spc="29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içine</a:t>
            </a:r>
            <a:r>
              <a:rPr sz="1100" spc="2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alan</a:t>
            </a:r>
            <a:r>
              <a:rPr sz="1100" spc="2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100" spc="2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2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planında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2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konuları</a:t>
            </a:r>
            <a:r>
              <a:rPr sz="1100" spc="18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belirlenirken</a:t>
            </a:r>
            <a:r>
              <a:rPr sz="1100" spc="2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acil</a:t>
            </a:r>
            <a:r>
              <a:rPr sz="1100" spc="18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olan</a:t>
            </a:r>
            <a:r>
              <a:rPr sz="1100" spc="2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konular</a:t>
            </a:r>
            <a:r>
              <a:rPr sz="1100" spc="21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20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24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1100" spc="206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202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8</a:t>
            </a:r>
            <a:r>
              <a:rPr sz="1100" spc="201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yılı</a:t>
            </a:r>
            <a:r>
              <a:rPr sz="1100" spc="1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planına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alınmıştır.</a:t>
            </a:r>
            <a:r>
              <a:rPr sz="1100" spc="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3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100" spc="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ilgili</a:t>
            </a:r>
            <a:r>
              <a:rPr sz="1100" spc="3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alınacak</a:t>
            </a:r>
            <a:r>
              <a:rPr sz="1100" spc="3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her</a:t>
            </a:r>
            <a:r>
              <a:rPr sz="1100" spc="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türlü</a:t>
            </a:r>
            <a:r>
              <a:rPr sz="1100" spc="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kararlarda</a:t>
            </a:r>
            <a:r>
              <a:rPr sz="1100" spc="4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ekiplerin</a:t>
            </a:r>
            <a:r>
              <a:rPr sz="1100" spc="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ortak</a:t>
            </a:r>
            <a:r>
              <a:rPr sz="1100" spc="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görüşüne</a:t>
            </a:r>
            <a:r>
              <a:rPr sz="1100" spc="4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yer</a:t>
            </a:r>
          </a:p>
          <a:p>
            <a:pPr marL="0" marR="0">
              <a:lnSpc>
                <a:spcPts val="133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verilerek</a:t>
            </a:r>
            <a:r>
              <a:rPr sz="1100" spc="58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yönetimde</a:t>
            </a:r>
            <a:r>
              <a:rPr sz="1100" spc="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ben</a:t>
            </a:r>
            <a:r>
              <a:rPr sz="1100" spc="58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anlayışı</a:t>
            </a:r>
            <a:r>
              <a:rPr sz="1100" spc="56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yerine,</a:t>
            </a:r>
            <a:r>
              <a:rPr sz="1100" spc="5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biz</a:t>
            </a:r>
            <a:r>
              <a:rPr sz="1100" spc="5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anlayışının</a:t>
            </a:r>
            <a:r>
              <a:rPr sz="1100" spc="5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hâkim</a:t>
            </a:r>
            <a:r>
              <a:rPr sz="1100" spc="5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olacağı</a:t>
            </a:r>
            <a:r>
              <a:rPr sz="1100" spc="56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41"/>
              </a:lnSpc>
              <a:spcBef>
                <a:spcPts val="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gönüllülük esasına dayalı bir yönetim sürecine girilecektir.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464" y="7343656"/>
            <a:ext cx="5909016" cy="546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29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Ekiplerin</a:t>
            </a:r>
            <a:r>
              <a:rPr sz="1100" spc="60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uyumlu</a:t>
            </a:r>
            <a:r>
              <a:rPr sz="1100" spc="6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6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6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ortamında</a:t>
            </a:r>
            <a:r>
              <a:rPr sz="1100" spc="6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çalışması</a:t>
            </a:r>
            <a:r>
              <a:rPr sz="1100" spc="60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100" spc="6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diğer</a:t>
            </a:r>
            <a:r>
              <a:rPr sz="1100" spc="6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ekiplerle</a:t>
            </a:r>
          </a:p>
          <a:p>
            <a:pPr marL="0" marR="0">
              <a:lnSpc>
                <a:spcPts val="1332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iletişimin</a:t>
            </a:r>
            <a:r>
              <a:rPr sz="1100" spc="25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</a:t>
            </a:r>
            <a:r>
              <a:rPr sz="1100" spc="24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başkanlarının</a:t>
            </a:r>
            <a:r>
              <a:rPr sz="1100" spc="24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aracılığı</a:t>
            </a:r>
            <a:r>
              <a:rPr sz="1100" spc="2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100" spc="2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sağlıklı</a:t>
            </a:r>
            <a:r>
              <a:rPr sz="1100" spc="2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24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şekilde</a:t>
            </a:r>
            <a:r>
              <a:rPr sz="1100" spc="25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yürümesi</a:t>
            </a:r>
            <a:r>
              <a:rPr sz="1100" spc="23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morali</a:t>
            </a:r>
            <a:r>
              <a:rPr sz="1100" spc="2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motivasyonu yükseltecektir.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464" y="8021836"/>
            <a:ext cx="5913116" cy="88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29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1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idaresi</a:t>
            </a:r>
            <a:r>
              <a:rPr sz="1100" spc="1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7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</a:t>
            </a:r>
            <a:r>
              <a:rPr sz="1100" spc="1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ekipleri</a:t>
            </a:r>
            <a:r>
              <a:rPr sz="1100" spc="15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arasındaki</a:t>
            </a:r>
            <a:r>
              <a:rPr sz="1100" spc="1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iletişimi,</a:t>
            </a:r>
            <a:r>
              <a:rPr sz="1100" spc="1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organizasyonu</a:t>
            </a:r>
            <a:r>
              <a:rPr sz="1100" spc="16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Müdür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Yardımcıları</a:t>
            </a:r>
            <a:r>
              <a:rPr sz="1100" spc="9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sağlayacaktır.</a:t>
            </a:r>
            <a:r>
              <a:rPr sz="1100" spc="9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Ekipler</a:t>
            </a:r>
            <a:r>
              <a:rPr sz="1100" spc="90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arasındaki</a:t>
            </a:r>
            <a:r>
              <a:rPr sz="1100" spc="9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iletişim</a:t>
            </a:r>
            <a:r>
              <a:rPr sz="1100" spc="90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92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uyumu</a:t>
            </a:r>
            <a:r>
              <a:rPr sz="1100" spc="9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müdür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yardımcıları</a:t>
            </a:r>
            <a:r>
              <a:rPr sz="1100" spc="1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kuracak,</a:t>
            </a:r>
            <a:r>
              <a:rPr sz="1100" spc="2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öğrenci,</a:t>
            </a:r>
            <a:r>
              <a:rPr sz="1100" spc="1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veliler</a:t>
            </a:r>
            <a:r>
              <a:rPr sz="1100" spc="2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2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işyerlerindeki</a:t>
            </a:r>
            <a:r>
              <a:rPr sz="1100" spc="1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usta</a:t>
            </a:r>
            <a:r>
              <a:rPr sz="1100" spc="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öğreticiler</a:t>
            </a:r>
            <a:r>
              <a:rPr sz="1100" spc="2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yapılacak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faaliyetlerde</a:t>
            </a:r>
            <a:r>
              <a:rPr sz="1100" spc="4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</a:t>
            </a:r>
            <a:r>
              <a:rPr sz="1100" spc="4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kitle</a:t>
            </a:r>
            <a:r>
              <a:rPr sz="1100" spc="4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100" spc="4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değerlendirilerek</a:t>
            </a:r>
            <a:r>
              <a:rPr sz="1100" spc="4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çalışmaların</a:t>
            </a:r>
            <a:r>
              <a:rPr sz="1100" spc="4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merkezinde</a:t>
            </a:r>
            <a:r>
              <a:rPr sz="1100" spc="4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yer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alacaklardır.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2761" y="9058346"/>
            <a:ext cx="1473464" cy="409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Halil DOĞANAY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Merkez Müdürü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91046" y="9585558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92102" y="2268516"/>
            <a:ext cx="6388608" cy="6475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208" y="1925912"/>
            <a:ext cx="605028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SAM 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19195" y="1925912"/>
            <a:ext cx="82971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MEVCUT</a:t>
            </a:r>
          </a:p>
          <a:p>
            <a:pPr marL="186182" marR="0">
              <a:lnSpc>
                <a:spcPts val="1328"/>
              </a:lnSpc>
              <a:spcBef>
                <a:spcPts val="1575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lang="tr-TR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23</a:t>
            </a:r>
            <a:endParaRPr sz="1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7169" y="1927436"/>
            <a:ext cx="158364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563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HEDEF</a:t>
            </a:r>
          </a:p>
          <a:p>
            <a:pPr marL="0" marR="0">
              <a:lnSpc>
                <a:spcPts val="1328"/>
              </a:lnSpc>
              <a:spcBef>
                <a:spcPts val="1563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lang="tr-TR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r>
              <a:rPr sz="1200" b="1" spc="852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200" b="1" spc="843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endParaRPr sz="1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3918" y="2099648"/>
            <a:ext cx="1380455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PERFORMANS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GÖSTERGELERİ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69254" y="2294720"/>
            <a:ext cx="4572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endParaRPr sz="1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4657" y="2296244"/>
            <a:ext cx="4572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endParaRPr sz="12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0998" y="2640159"/>
            <a:ext cx="2103038" cy="368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Kurumda bulunan seyyar veya</a:t>
            </a:r>
          </a:p>
          <a:p>
            <a:pPr marL="0" marR="0">
              <a:lnSpc>
                <a:spcPts val="1210"/>
              </a:lnSpc>
              <a:spcBef>
                <a:spcPts val="181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sabit Projeksiyon</a:t>
            </a:r>
            <a:r>
              <a:rPr sz="1000" i="1" spc="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sayısı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4088" y="2709248"/>
            <a:ext cx="270941" cy="38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5184" y="2796116"/>
            <a:ext cx="4953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highlight>
                  <a:srgbClr val="C2D69B"/>
                </a:highlight>
                <a:latin typeface="Times New Roman"/>
                <a:cs typeface="Times New Roman"/>
              </a:rPr>
              <a:t>3.1.1.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19677" y="2793068"/>
            <a:ext cx="228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1469" y="2793068"/>
            <a:ext cx="228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92573" y="2793068"/>
            <a:ext cx="228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2534" y="2793068"/>
            <a:ext cx="228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83554" y="2793068"/>
            <a:ext cx="228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8957" y="2793068"/>
            <a:ext cx="228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088" y="3143588"/>
            <a:ext cx="270941" cy="577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  <a:p>
            <a:pPr marL="12192" marR="0">
              <a:lnSpc>
                <a:spcPts val="1328"/>
              </a:lnSpc>
              <a:spcBef>
                <a:spcPts val="21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80998" y="3161366"/>
            <a:ext cx="1792909" cy="345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Kurumda bulunan dizüstü</a:t>
            </a:r>
          </a:p>
          <a:p>
            <a:pPr marL="0" marR="0">
              <a:lnSpc>
                <a:spcPts val="1210"/>
              </a:lnSpc>
              <a:spcBef>
                <a:spcPts val="1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bilgisayar sayısı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5184" y="3231980"/>
            <a:ext cx="495300" cy="57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highlight>
                  <a:srgbClr val="C2D69B"/>
                </a:highlight>
                <a:latin typeface="Times New Roman"/>
                <a:cs typeface="Times New Roman"/>
              </a:rPr>
              <a:t>3.1.2.</a:t>
            </a:r>
          </a:p>
          <a:p>
            <a:pPr marL="0" marR="0">
              <a:lnSpc>
                <a:spcPts val="1328"/>
              </a:lnSpc>
              <a:spcBef>
                <a:spcPts val="157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highlight>
                  <a:srgbClr val="C2D69B"/>
                </a:highlight>
                <a:latin typeface="Times New Roman"/>
                <a:cs typeface="Times New Roman"/>
              </a:rPr>
              <a:t>3.3.1.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19677" y="3228932"/>
            <a:ext cx="228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328"/>
              </a:lnSpc>
              <a:spcBef>
                <a:spcPts val="157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41468" y="3228932"/>
            <a:ext cx="1637111" cy="539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328"/>
              </a:lnSpc>
              <a:spcBef>
                <a:spcPts val="157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092573" y="3228932"/>
            <a:ext cx="228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328"/>
              </a:lnSpc>
              <a:spcBef>
                <a:spcPts val="157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42534" y="3228932"/>
            <a:ext cx="228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328"/>
              </a:lnSpc>
              <a:spcBef>
                <a:spcPts val="157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27" name="object 27"/>
          <p:cNvSpPr txBox="1"/>
          <p:nvPr/>
        </p:nvSpPr>
        <p:spPr>
          <a:xfrm flipH="1">
            <a:off x="5849952" y="3228932"/>
            <a:ext cx="79900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              -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328"/>
              </a:lnSpc>
              <a:spcBef>
                <a:spcPts val="1578"/>
              </a:spcBef>
              <a:spcAft>
                <a:spcPts val="0"/>
              </a:spcAft>
            </a:pPr>
            <a:r>
              <a:rPr sz="120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lang="tr-TR" sz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7</a:t>
            </a:r>
            <a:endParaRPr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0998" y="3530555"/>
            <a:ext cx="2048365" cy="347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0"/>
              </a:lnSpc>
              <a:spcBef>
                <a:spcPts val="0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Öğretmenlerle birlikte yapılan</a:t>
            </a:r>
          </a:p>
          <a:p>
            <a:pPr marL="0" marR="0">
              <a:lnSpc>
                <a:spcPts val="1210"/>
              </a:lnSpc>
              <a:spcBef>
                <a:spcPts val="13"/>
              </a:spcBef>
              <a:spcAft>
                <a:spcPts val="0"/>
              </a:spcAft>
            </a:pP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faaliyet</a:t>
            </a:r>
            <a:r>
              <a:rPr sz="1000"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000000"/>
                </a:solidFill>
                <a:latin typeface="Verdana"/>
                <a:cs typeface="Verdana"/>
              </a:rPr>
              <a:t>sayısı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4088" y="3689561"/>
            <a:ext cx="27094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349886" y="5691652"/>
            <a:ext cx="164307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highlight>
                  <a:srgbClr val="A8D08D"/>
                </a:highlight>
                <a:latin typeface="Verdana"/>
                <a:cs typeface="Verdana"/>
              </a:rPr>
              <a:t>Sorumlu</a:t>
            </a:r>
            <a:r>
              <a:rPr sz="900" b="1" spc="782" dirty="0">
                <a:solidFill>
                  <a:srgbClr val="000000"/>
                </a:solidFill>
                <a:highlight>
                  <a:srgbClr val="A8D08D"/>
                </a:highlight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Koordinatör</a:t>
            </a:r>
          </a:p>
          <a:p>
            <a:pPr marL="0" marR="0">
              <a:lnSpc>
                <a:spcPts val="1093"/>
              </a:lnSpc>
              <a:spcBef>
                <a:spcPts val="16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Birimler</a:t>
            </a:r>
            <a:r>
              <a:rPr sz="900" b="1" spc="9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Birim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53160" y="5781634"/>
            <a:ext cx="309367" cy="16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Verdana"/>
                <a:cs typeface="Verdana"/>
              </a:rPr>
              <a:t>No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42364" y="5770901"/>
            <a:ext cx="642137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TEDBİR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28420" y="6071383"/>
            <a:ext cx="274959" cy="399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1.</a:t>
            </a:r>
          </a:p>
          <a:p>
            <a:pPr marL="0" marR="0">
              <a:lnSpc>
                <a:spcPts val="1093"/>
              </a:lnSpc>
              <a:spcBef>
                <a:spcPts val="608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2.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89024" y="6071383"/>
            <a:ext cx="3897755" cy="460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Teknolojik</a:t>
            </a:r>
            <a:r>
              <a:rPr sz="9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alt yapı için gerekli kaynak temin</a:t>
            </a:r>
            <a:r>
              <a:rPr sz="900" spc="-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edilecektir.</a:t>
            </a:r>
          </a:p>
          <a:p>
            <a:pPr marL="0" marR="0">
              <a:lnSpc>
                <a:spcPts val="1093"/>
              </a:lnSpc>
              <a:spcBef>
                <a:spcPts val="1138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Birlik</a:t>
            </a:r>
            <a:r>
              <a:rPr sz="9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gelirlerini artırmak</a:t>
            </a:r>
            <a:r>
              <a:rPr sz="900" spc="-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için sanayi kuruluşları ile görüşülecektir.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37378" y="6083575"/>
            <a:ext cx="4735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smtClean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lang="tr-TR" sz="900" dirty="0" smtClean="0">
                <a:solidFill>
                  <a:srgbClr val="000000"/>
                </a:solidFill>
                <a:latin typeface="Verdana"/>
                <a:cs typeface="Verdana"/>
              </a:rPr>
              <a:t>kul </a:t>
            </a:r>
            <a:r>
              <a:rPr lang="tr-TR" sz="900" dirty="0" err="1" smtClean="0">
                <a:solidFill>
                  <a:srgbClr val="000000"/>
                </a:solidFill>
                <a:latin typeface="Verdana"/>
                <a:cs typeface="Verdana"/>
              </a:rPr>
              <a:t>İdaresiOkul</a:t>
            </a:r>
            <a:r>
              <a:rPr lang="tr-TR" sz="900" dirty="0" smtClean="0">
                <a:solidFill>
                  <a:srgbClr val="000000"/>
                </a:solidFill>
                <a:latin typeface="Verdana"/>
                <a:cs typeface="Verdana"/>
              </a:rPr>
              <a:t> İdaresi</a:t>
            </a:r>
            <a:endParaRPr sz="9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14034" y="6083575"/>
            <a:ext cx="832532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Okul idaresi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14034" y="6367039"/>
            <a:ext cx="832532" cy="4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Okul idaresi</a:t>
            </a:r>
          </a:p>
          <a:p>
            <a:pPr marL="0" marR="0">
              <a:lnSpc>
                <a:spcPts val="1093"/>
              </a:lnSpc>
              <a:spcBef>
                <a:spcPts val="139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Okul idaresi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42364" y="6591067"/>
            <a:ext cx="3936609" cy="337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Okulca yapılacak etkinlikler için</a:t>
            </a:r>
            <a:r>
              <a:rPr sz="900" spc="-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gerekli malzeme ve kaynak temin</a:t>
            </a:r>
          </a:p>
          <a:p>
            <a:pPr marL="0" marR="0">
              <a:lnSpc>
                <a:spcPts val="1093"/>
              </a:lnSpc>
              <a:spcBef>
                <a:spcPts val="16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edilecektir.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28420" y="6670315"/>
            <a:ext cx="274959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Verdana"/>
                <a:cs typeface="Verdana"/>
              </a:rPr>
              <a:t>3.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207010" y="6626234"/>
            <a:ext cx="70395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 smtClean="0">
                <a:solidFill>
                  <a:srgbClr val="000000"/>
                </a:solidFill>
                <a:latin typeface="Verdana"/>
                <a:cs typeface="Verdana"/>
              </a:rPr>
              <a:t>      Okul</a:t>
            </a:r>
          </a:p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900" dirty="0" smtClean="0">
                <a:solidFill>
                  <a:srgbClr val="000000"/>
                </a:solidFill>
                <a:latin typeface="Verdana"/>
                <a:cs typeface="Verdana"/>
              </a:rPr>
              <a:t>      İdaresi</a:t>
            </a:r>
            <a:endParaRPr sz="9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4556" y="2988464"/>
            <a:ext cx="5742256" cy="778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33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660066"/>
                </a:solidFill>
                <a:latin typeface="Verdana"/>
                <a:cs typeface="Verdana"/>
              </a:rPr>
              <a:t>BEŞİNCİ BÖLÜM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3108" y="6903874"/>
            <a:ext cx="6836727" cy="778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33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660066"/>
                </a:solidFill>
                <a:latin typeface="Verdana"/>
                <a:cs typeface="Verdana"/>
              </a:rPr>
              <a:t>MALİYETLENDİRME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14756" y="2257552"/>
            <a:ext cx="6168643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1756345"/>
            <a:ext cx="3001250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7" dirty="0">
                <a:solidFill>
                  <a:srgbClr val="000000"/>
                </a:solidFill>
                <a:latin typeface="Cambria"/>
                <a:cs typeface="Cambria"/>
              </a:rPr>
              <a:t>V.</a:t>
            </a:r>
            <a:r>
              <a:rPr sz="1600" b="1" spc="18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mbria"/>
                <a:cs typeface="Cambria"/>
              </a:rPr>
              <a:t>BÖLÜM:</a:t>
            </a:r>
            <a:r>
              <a:rPr sz="1600" b="1" spc="1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MALİYETLENDİRME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2394964"/>
            <a:ext cx="4710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6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                    </a:t>
            </a:r>
            <a:r>
              <a:rPr sz="1200" b="1" smtClean="0">
                <a:solidFill>
                  <a:srgbClr val="000000"/>
                </a:solidFill>
                <a:latin typeface="Book Antiqua"/>
                <a:cs typeface="Book Antiqua"/>
              </a:rPr>
              <a:t>20</a:t>
            </a:r>
            <a:r>
              <a:rPr lang="tr-TR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24</a:t>
            </a:r>
            <a:r>
              <a:rPr sz="1200" b="1" smtClean="0">
                <a:solidFill>
                  <a:srgbClr val="000000"/>
                </a:solidFill>
                <a:latin typeface="Book Antiqua"/>
                <a:cs typeface="Book Antiqua"/>
              </a:rPr>
              <a:t>-202</a:t>
            </a:r>
            <a:r>
              <a:rPr lang="tr-TR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8</a:t>
            </a:r>
            <a:r>
              <a:rPr sz="1200" b="1" smtClean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Book Antiqua"/>
                <a:cs typeface="Book Antiqua"/>
              </a:rPr>
              <a:t>Stratejik Planı </a:t>
            </a:r>
            <a:r>
              <a:rPr sz="1200" b="1">
                <a:solidFill>
                  <a:srgbClr val="000000"/>
                </a:solidFill>
                <a:latin typeface="Book Antiqua"/>
                <a:cs typeface="Book Antiqua"/>
              </a:rPr>
              <a:t>Faaliyet/Proje </a:t>
            </a:r>
            <a:r>
              <a:rPr sz="1200" b="1" smtClean="0">
                <a:solidFill>
                  <a:srgbClr val="000000"/>
                </a:solidFill>
                <a:latin typeface="Book Antiqua"/>
                <a:cs typeface="Book Antiqua"/>
              </a:rPr>
              <a:t>Maliyetlendirme</a:t>
            </a:r>
            <a:r>
              <a:rPr lang="tr-TR" sz="12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 Tablosu</a:t>
            </a:r>
            <a:endParaRPr sz="12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580" y="2897482"/>
            <a:ext cx="349173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Genel Bütçe içine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personel maaş</a:t>
            </a:r>
            <a:r>
              <a:rPr sz="11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1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ekders’leri</a:t>
            </a:r>
            <a:r>
              <a:rPr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eklenmiştir.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352" y="3602536"/>
            <a:ext cx="646807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Kaynak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Tablosu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21426" y="3602536"/>
            <a:ext cx="872281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Maliyet(TL)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0766" y="3788463"/>
            <a:ext cx="46281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0203" y="3788463"/>
            <a:ext cx="46281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259" y="3788463"/>
            <a:ext cx="462814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8569" y="3788463"/>
            <a:ext cx="462814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6101" y="3788463"/>
            <a:ext cx="462813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mtClean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tr-TR" sz="1200" b="1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endParaRPr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352" y="4231364"/>
            <a:ext cx="250002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Genel </a:t>
            </a: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Bütçe</a:t>
            </a:r>
            <a:r>
              <a:rPr sz="1100" spc="12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57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5.000,00</a:t>
            </a:r>
            <a:r>
              <a:rPr sz="1100" spc="126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62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9.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1243" y="4231364"/>
            <a:ext cx="72021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3977" y="4231364"/>
            <a:ext cx="161743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sz="1100" spc="125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500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0758" y="4231364"/>
            <a:ext cx="89773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.3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76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352" y="4408148"/>
            <a:ext cx="671808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Valilik Ve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5352" y="4578836"/>
            <a:ext cx="896091" cy="3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Belediyelerin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Katkısı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41246" y="474952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70683" y="474952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99739" y="474952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29049" y="474952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56581" y="474952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57646" y="474952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65352" y="5000984"/>
            <a:ext cx="808651" cy="727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Okul aile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Birlikleri</a:t>
            </a:r>
          </a:p>
          <a:p>
            <a:pPr marL="0" marR="0">
              <a:lnSpc>
                <a:spcPts val="1347"/>
              </a:lnSpc>
              <a:spcBef>
                <a:spcPts val="9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Diğer AB</a:t>
            </a:r>
            <a:r>
              <a:rPr sz="11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Sosyal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717801" y="5171672"/>
            <a:ext cx="64915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.3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2291" y="5171672"/>
            <a:ext cx="57809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500,00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76295" y="5171672"/>
            <a:ext cx="64915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35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.0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70553" y="5171672"/>
            <a:ext cx="72021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38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.0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,0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98085" y="5171672"/>
            <a:ext cx="72021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9150" y="5171672"/>
            <a:ext cx="72021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161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800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5352" y="5689832"/>
            <a:ext cx="776284" cy="380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Dayanışma</a:t>
            </a:r>
          </a:p>
          <a:p>
            <a:pPr marL="0" marR="0">
              <a:lnSpc>
                <a:spcPts val="1345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Fonları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41246" y="5860774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670683" y="5860774"/>
            <a:ext cx="400570" cy="63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202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99739" y="5860774"/>
            <a:ext cx="400570" cy="1055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202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198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329049" y="5860774"/>
            <a:ext cx="400570" cy="1055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202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198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156581" y="5860774"/>
            <a:ext cx="400570" cy="1055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202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1988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057646" y="5860774"/>
            <a:ext cx="400570" cy="63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  <a:p>
            <a:pPr marL="0" marR="0">
              <a:lnSpc>
                <a:spcPts val="1347"/>
              </a:lnSpc>
              <a:spcBef>
                <a:spcPts val="202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70683" y="6706593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057646" y="6706593"/>
            <a:ext cx="4005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65352" y="7134838"/>
            <a:ext cx="65805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46174" y="7134838"/>
            <a:ext cx="79127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95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.3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0,00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12187" y="7134838"/>
            <a:ext cx="72021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04667" y="7134838"/>
            <a:ext cx="244660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705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sz="1100" spc="1264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sz="1100" spc="125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821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.5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10758" y="7134838"/>
            <a:ext cx="89773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538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000</a:t>
            </a:r>
            <a:r>
              <a:rPr sz="110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tr-TR" sz="1100" dirty="0" smtClean="0">
                <a:solidFill>
                  <a:srgbClr val="000000"/>
                </a:solidFill>
                <a:latin typeface="Calibri"/>
                <a:cs typeface="Calibri"/>
              </a:rPr>
              <a:t>00</a:t>
            </a:r>
            <a:endParaRPr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1415" y="2646550"/>
            <a:ext cx="3390400" cy="469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660066"/>
                </a:solidFill>
                <a:latin typeface="Verdana"/>
                <a:cs typeface="Verdana"/>
              </a:rPr>
              <a:t>ALTINCI BÖLÜM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0642" y="5183277"/>
            <a:ext cx="4639801" cy="37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8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660066"/>
                </a:solidFill>
                <a:latin typeface="Verdana"/>
                <a:cs typeface="Verdana"/>
              </a:rPr>
              <a:t>İZLEME VE</a:t>
            </a:r>
            <a:r>
              <a:rPr sz="2200" b="1" spc="-13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660066"/>
                </a:solidFill>
                <a:latin typeface="Verdana"/>
                <a:cs typeface="Verdana"/>
              </a:rPr>
              <a:t>DEĞERLENDİRME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77952" y="2257552"/>
            <a:ext cx="6505447" cy="653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69882"/>
            <a:ext cx="3379148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Verdana"/>
                <a:cs typeface="Verdana"/>
              </a:rPr>
              <a:t>11. İzleme, Değerlendirme ve Raporlama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094748"/>
            <a:ext cx="6903478" cy="1057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0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İzleme,</a:t>
            </a:r>
            <a:r>
              <a:rPr sz="1100" spc="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</a:t>
            </a:r>
            <a:r>
              <a:rPr sz="1100" spc="5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planın</a:t>
            </a:r>
            <a:r>
              <a:rPr sz="1100" spc="5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uygulanmasının</a:t>
            </a:r>
            <a:r>
              <a:rPr sz="1100" spc="5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sistematik</a:t>
            </a:r>
            <a:r>
              <a:rPr sz="1100" spc="5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100" spc="5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takip</a:t>
            </a:r>
            <a:r>
              <a:rPr sz="1100" spc="5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edilmesi</a:t>
            </a:r>
            <a:r>
              <a:rPr sz="1100" spc="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raporlanması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anlamını</a:t>
            </a:r>
            <a:r>
              <a:rPr sz="1100" spc="2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taşımaktadır.</a:t>
            </a:r>
            <a:r>
              <a:rPr sz="1100" spc="25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Değerlendirme</a:t>
            </a:r>
            <a:r>
              <a:rPr sz="1100" spc="27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ise,</a:t>
            </a:r>
            <a:r>
              <a:rPr sz="1100" spc="27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uygulama</a:t>
            </a:r>
            <a:r>
              <a:rPr sz="1100" spc="2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sonuçlarının</a:t>
            </a:r>
            <a:r>
              <a:rPr sz="1100" spc="2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amaç</a:t>
            </a:r>
            <a:r>
              <a:rPr sz="1100" spc="2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26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hedeflere</a:t>
            </a:r>
            <a:r>
              <a:rPr sz="1100" spc="2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kıyasla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ölçülmesi</a:t>
            </a:r>
            <a:r>
              <a:rPr sz="1100" spc="15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7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söz</a:t>
            </a:r>
            <a:r>
              <a:rPr sz="1100" spc="16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konusu</a:t>
            </a:r>
            <a:r>
              <a:rPr sz="1100" spc="1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amaç</a:t>
            </a:r>
            <a:r>
              <a:rPr sz="1100" spc="16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7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hedeflerin</a:t>
            </a:r>
            <a:r>
              <a:rPr sz="1100" spc="1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tutarlılık</a:t>
            </a:r>
            <a:r>
              <a:rPr sz="1100" spc="1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7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uygunluğunun</a:t>
            </a:r>
            <a:r>
              <a:rPr sz="1100" spc="16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analizidir.</a:t>
            </a:r>
            <a:r>
              <a:rPr sz="1100" spc="15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Planda</a:t>
            </a:r>
            <a:r>
              <a:rPr sz="1100" spc="1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yer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alan</a:t>
            </a:r>
            <a:r>
              <a:rPr sz="1100" spc="5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</a:t>
            </a:r>
            <a:r>
              <a:rPr sz="1100" spc="50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amaç</a:t>
            </a:r>
            <a:r>
              <a:rPr sz="1100" spc="5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50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hedeflere</a:t>
            </a:r>
            <a:r>
              <a:rPr sz="1100" spc="5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ulaşabilmek</a:t>
            </a:r>
            <a:r>
              <a:rPr sz="1100" spc="5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için</a:t>
            </a:r>
            <a:r>
              <a:rPr sz="1100" spc="5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yürütülecek</a:t>
            </a:r>
            <a:r>
              <a:rPr sz="1100" spc="4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çalışmaların</a:t>
            </a:r>
            <a:r>
              <a:rPr sz="1100" spc="5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izlenmesi</a:t>
            </a:r>
            <a:r>
              <a:rPr sz="1100" spc="48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değerlendirilmesini</a:t>
            </a:r>
            <a:r>
              <a:rPr sz="1100" spc="36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zamanında</a:t>
            </a:r>
            <a:r>
              <a:rPr sz="1100" spc="3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3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etkin</a:t>
            </a:r>
            <a:r>
              <a:rPr sz="1100" spc="39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3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şekilde</a:t>
            </a:r>
            <a:r>
              <a:rPr sz="1100" spc="3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yapabilmek</a:t>
            </a:r>
            <a:r>
              <a:rPr sz="1100" spc="37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amacıyla;</a:t>
            </a:r>
            <a:r>
              <a:rPr sz="1100" spc="3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Müdürlüğümüzde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 Plan</a:t>
            </a:r>
            <a:r>
              <a:rPr sz="11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İzleme ve</a:t>
            </a:r>
            <a:r>
              <a:rPr sz="11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Değerlendirme Ekibi kurulmuştur.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2283469"/>
            <a:ext cx="6903831" cy="190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0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İzleme</a:t>
            </a:r>
            <a:r>
              <a:rPr sz="1100" spc="4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4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değerlendirme,</a:t>
            </a:r>
            <a:r>
              <a:rPr sz="1100" spc="4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planda</a:t>
            </a:r>
            <a:r>
              <a:rPr sz="1100" spc="4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belirtilen</a:t>
            </a:r>
            <a:r>
              <a:rPr sz="1100" spc="4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performans</a:t>
            </a:r>
            <a:r>
              <a:rPr sz="1100" spc="4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göstergeleri</a:t>
            </a:r>
            <a:r>
              <a:rPr sz="1100" spc="3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dikkate</a:t>
            </a:r>
            <a:r>
              <a:rPr sz="1100" spc="40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alınarak</a:t>
            </a:r>
          </a:p>
          <a:p>
            <a:pPr marL="0" marR="0">
              <a:lnSpc>
                <a:spcPts val="1331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yapılacaktır. Stratejik</a:t>
            </a:r>
            <a:r>
              <a:rPr sz="1100" spc="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amaçların ve</a:t>
            </a:r>
            <a:r>
              <a:rPr sz="1100" spc="1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hedeflerin gerçekleştirilmesinden sorumlu</a:t>
            </a:r>
            <a:r>
              <a:rPr sz="11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birimler</a:t>
            </a:r>
            <a:r>
              <a:rPr sz="1100" spc="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dönemler</a:t>
            </a:r>
          </a:p>
          <a:p>
            <a:pPr marL="0" marR="0">
              <a:lnSpc>
                <a:spcPts val="1341"/>
              </a:lnSpc>
              <a:spcBef>
                <a:spcPts val="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itibariyle</a:t>
            </a:r>
            <a:r>
              <a:rPr sz="1100" spc="3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yürüttükleri</a:t>
            </a:r>
            <a:r>
              <a:rPr sz="1100" spc="2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</a:t>
            </a:r>
            <a:r>
              <a:rPr sz="1100" spc="2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3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projelerle</a:t>
            </a:r>
            <a:r>
              <a:rPr sz="1100" spc="3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ilgili</a:t>
            </a:r>
            <a:r>
              <a:rPr sz="1100" spc="2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raporları</a:t>
            </a:r>
            <a:r>
              <a:rPr sz="1100" spc="28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hazırlayıp</a:t>
            </a:r>
            <a:r>
              <a:rPr sz="1100" spc="2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2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nüshasını</a:t>
            </a:r>
            <a:r>
              <a:rPr sz="1100" spc="27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İzleme</a:t>
            </a:r>
            <a:r>
              <a:rPr sz="1100" spc="3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Değerlendirme</a:t>
            </a:r>
            <a:r>
              <a:rPr sz="1100" spc="7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Ekibine,</a:t>
            </a:r>
            <a:r>
              <a:rPr sz="1100" spc="75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7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nüshasını</a:t>
            </a:r>
            <a:r>
              <a:rPr sz="1100" spc="74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da</a:t>
            </a:r>
            <a:r>
              <a:rPr sz="1100" spc="7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100" spc="7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müdürlüğüne</a:t>
            </a:r>
            <a:r>
              <a:rPr sz="1100" spc="76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vereceklerdir.</a:t>
            </a:r>
            <a:r>
              <a:rPr sz="1100" spc="7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İzleme</a:t>
            </a:r>
            <a:r>
              <a:rPr sz="1100" spc="7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Değerlendirme</a:t>
            </a:r>
            <a:r>
              <a:rPr sz="1100" spc="36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Ekibi,</a:t>
            </a:r>
            <a:r>
              <a:rPr sz="1100" spc="36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birimlerden</a:t>
            </a:r>
            <a:r>
              <a:rPr sz="1100" spc="35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gelen</a:t>
            </a:r>
            <a:r>
              <a:rPr sz="1100" spc="35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performans</a:t>
            </a:r>
            <a:r>
              <a:rPr sz="1100" spc="3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raporlarını</a:t>
            </a:r>
            <a:r>
              <a:rPr sz="1100" spc="35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değerlendirerek,</a:t>
            </a:r>
            <a:r>
              <a:rPr sz="1100" spc="3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performans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göstergelerinin</a:t>
            </a:r>
            <a:r>
              <a:rPr sz="1100" spc="1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ölçümü</a:t>
            </a:r>
            <a:r>
              <a:rPr sz="11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14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değerlendirilmesini,</a:t>
            </a:r>
            <a:r>
              <a:rPr sz="1100" spc="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ait</a:t>
            </a:r>
            <a:r>
              <a:rPr sz="1100" spc="1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olduğu</a:t>
            </a:r>
            <a:r>
              <a:rPr sz="1100" spc="1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</a:t>
            </a:r>
            <a:r>
              <a:rPr sz="1100" spc="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içinde</a:t>
            </a:r>
            <a:r>
              <a:rPr sz="1100" spc="1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yapılan</a:t>
            </a:r>
            <a:r>
              <a:rPr sz="1100" spc="1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faaliyetlerin</a:t>
            </a:r>
            <a:r>
              <a:rPr sz="11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100" spc="1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yılki</a:t>
            </a:r>
          </a:p>
          <a:p>
            <a:pPr marL="0" marR="0">
              <a:lnSpc>
                <a:spcPts val="1332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bütçeyle</a:t>
            </a:r>
            <a:r>
              <a:rPr sz="1100" spc="48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uyumu</a:t>
            </a:r>
            <a:r>
              <a:rPr sz="1100" spc="47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48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elde</a:t>
            </a:r>
            <a:r>
              <a:rPr sz="1100" spc="4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edilen</a:t>
            </a:r>
            <a:r>
              <a:rPr sz="1100" spc="4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sonuçların</a:t>
            </a:r>
            <a:r>
              <a:rPr sz="1100" spc="47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</a:t>
            </a:r>
            <a:r>
              <a:rPr sz="1100" spc="4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Planda</a:t>
            </a:r>
            <a:r>
              <a:rPr sz="1100" spc="4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önceden</a:t>
            </a:r>
            <a:r>
              <a:rPr sz="1100" spc="47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belirlenen</a:t>
            </a:r>
            <a:r>
              <a:rPr sz="1100" spc="47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amaç</a:t>
            </a:r>
            <a:r>
              <a:rPr sz="1100" spc="4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</a:p>
          <a:p>
            <a:pPr marL="0" marR="0">
              <a:lnSpc>
                <a:spcPts val="1341"/>
              </a:lnSpc>
              <a:spcBef>
                <a:spcPts val="5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hedeflerle</a:t>
            </a:r>
            <a:r>
              <a:rPr sz="1100" spc="56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ne</a:t>
            </a:r>
            <a:r>
              <a:rPr sz="1100" spc="55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derece</a:t>
            </a:r>
            <a:r>
              <a:rPr sz="1100" spc="56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örtüştüğünü</a:t>
            </a:r>
            <a:r>
              <a:rPr sz="1100" spc="5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rapor</a:t>
            </a:r>
            <a:r>
              <a:rPr sz="1100" spc="54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halinde</a:t>
            </a:r>
            <a:r>
              <a:rPr sz="1100" spc="56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sunacaktır</a:t>
            </a:r>
            <a:r>
              <a:rPr sz="1100" spc="5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100" spc="56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birimlere</a:t>
            </a:r>
            <a:r>
              <a:rPr sz="1100" spc="56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geri</a:t>
            </a:r>
            <a:r>
              <a:rPr sz="1100" spc="55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bildirimde</a:t>
            </a:r>
          </a:p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bulunacaktır.</a:t>
            </a:r>
            <a:r>
              <a:rPr sz="1100" spc="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Böylece,</a:t>
            </a:r>
            <a:r>
              <a:rPr sz="1100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planın</a:t>
            </a:r>
            <a:r>
              <a:rPr sz="1100" spc="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uygulanma</a:t>
            </a:r>
            <a:r>
              <a:rPr sz="1100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sürecinde</a:t>
            </a:r>
            <a:r>
              <a:rPr sz="1100" spc="4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100" spc="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aksama</a:t>
            </a:r>
            <a:r>
              <a:rPr sz="1100" spc="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olup</a:t>
            </a:r>
            <a:r>
              <a:rPr sz="1100" spc="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olmadığı saptanacak,</a:t>
            </a:r>
            <a:r>
              <a:rPr sz="1100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varsa</a:t>
            </a:r>
          </a:p>
          <a:p>
            <a:pPr marL="0" marR="0">
              <a:lnSpc>
                <a:spcPts val="1341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bunların</a:t>
            </a:r>
            <a:r>
              <a:rPr sz="1100" spc="7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düzeltilmesine</a:t>
            </a:r>
            <a:r>
              <a:rPr sz="1100" spc="7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yönelik</a:t>
            </a:r>
            <a:r>
              <a:rPr sz="1100" spc="7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tedbirlerin</a:t>
            </a:r>
            <a:r>
              <a:rPr sz="1100" spc="7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alınması</a:t>
            </a:r>
            <a:r>
              <a:rPr sz="1100" spc="7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100" spc="7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performans</a:t>
            </a:r>
            <a:r>
              <a:rPr sz="1100" spc="72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hedeflerine</a:t>
            </a:r>
            <a:r>
              <a:rPr sz="1100" spc="74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ulaşma</a:t>
            </a:r>
          </a:p>
          <a:p>
            <a:pPr marL="0" marR="0">
              <a:lnSpc>
                <a:spcPts val="133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konusunda doğru bir yaklaşım izlenmiş</a:t>
            </a:r>
            <a:r>
              <a:rPr sz="1100" spc="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olacaktır.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4321438"/>
            <a:ext cx="690268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04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Bu</a:t>
            </a:r>
            <a:r>
              <a:rPr sz="1100" spc="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stratejik</a:t>
            </a:r>
            <a:r>
              <a:rPr sz="11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>
                <a:solidFill>
                  <a:srgbClr val="000000"/>
                </a:solidFill>
                <a:latin typeface="Verdana"/>
                <a:cs typeface="Verdana"/>
              </a:rPr>
              <a:t>hedefler</a:t>
            </a:r>
            <a:r>
              <a:rPr sz="1100" spc="146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20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24</a:t>
            </a: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-202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8</a:t>
            </a:r>
            <a:r>
              <a:rPr sz="1100" spc="142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yılları</a:t>
            </a:r>
            <a:r>
              <a:rPr sz="1100" spc="12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arasındaki</a:t>
            </a:r>
            <a:r>
              <a:rPr sz="11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süreyi</a:t>
            </a:r>
            <a:r>
              <a:rPr sz="1100" spc="1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kapsamakta</a:t>
            </a:r>
            <a:r>
              <a:rPr sz="1100" spc="13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olup;</a:t>
            </a:r>
            <a:r>
              <a:rPr sz="1100" spc="16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her</a:t>
            </a:r>
            <a:r>
              <a:rPr sz="1100" spc="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öğretim</a:t>
            </a:r>
          </a:p>
          <a:p>
            <a:pPr marL="0" marR="0">
              <a:lnSpc>
                <a:spcPts val="1332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yılı</a:t>
            </a:r>
            <a:r>
              <a:rPr sz="1100" spc="9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sonunda</a:t>
            </a:r>
            <a:r>
              <a:rPr sz="1100" spc="93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birimlerden</a:t>
            </a:r>
            <a:r>
              <a:rPr sz="1100" spc="9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alınacak</a:t>
            </a:r>
            <a:r>
              <a:rPr sz="1100" spc="9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raporlara</a:t>
            </a:r>
            <a:r>
              <a:rPr sz="1100" spc="93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göre</a:t>
            </a:r>
            <a:r>
              <a:rPr sz="1100" spc="9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değerlendirilip,</a:t>
            </a:r>
            <a:r>
              <a:rPr sz="1100" spc="9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gerekli</a:t>
            </a:r>
            <a:r>
              <a:rPr sz="1100" spc="91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revizyonlar</a:t>
            </a:r>
          </a:p>
          <a:p>
            <a:pPr marL="0" marR="0">
              <a:lnSpc>
                <a:spcPts val="1341"/>
              </a:lnSpc>
              <a:spcBef>
                <a:spcPts val="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yapılabilecektir.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880" y="5610946"/>
            <a:ext cx="3659113" cy="363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0614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İZLEME DEĞERLENDİRME TAKVİMİ</a:t>
            </a:r>
          </a:p>
          <a:p>
            <a:pPr marL="0" marR="0">
              <a:lnSpc>
                <a:spcPts val="977"/>
              </a:lnSpc>
              <a:spcBef>
                <a:spcPts val="606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İZLEME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71142" y="5888642"/>
            <a:ext cx="1153645" cy="14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5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Verdana"/>
                <a:cs typeface="Verdana"/>
              </a:rPr>
              <a:t>GERÇEKLEŞTİRİLME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80639" y="5874852"/>
            <a:ext cx="2116540" cy="28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İZLEME DEĞERLENDİRME DÖNEMİ</a:t>
            </a:r>
          </a:p>
          <a:p>
            <a:pPr marL="409956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SÜREÇ AÇIKLAMASI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60238" y="5874852"/>
            <a:ext cx="689563" cy="28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3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ZAMAN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KAPSAMI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6636" y="5935812"/>
            <a:ext cx="1147504" cy="28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DEĞERLENDİRME</a:t>
            </a:r>
          </a:p>
          <a:p>
            <a:pPr marL="256336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DÖNEMİ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69846" y="5996846"/>
            <a:ext cx="539856" cy="14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5"/>
              </a:lnSpc>
              <a:spcBef>
                <a:spcPts val="0"/>
              </a:spcBef>
              <a:spcAft>
                <a:spcPts val="0"/>
              </a:spcAft>
            </a:pPr>
            <a:r>
              <a:rPr sz="700" b="1" dirty="0">
                <a:solidFill>
                  <a:srgbClr val="FFFFFF"/>
                </a:solidFill>
                <a:latin typeface="Verdana"/>
                <a:cs typeface="Verdana"/>
              </a:rPr>
              <a:t>ZAMANI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45003" y="6190831"/>
            <a:ext cx="199365" cy="16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73603" y="6190831"/>
            <a:ext cx="2105767" cy="65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Strateji Plan İzleme ve Değerlendirme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Ekibi tarafından diğer birimlerin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sorumlu oldukları göstergeler</a:t>
            </a:r>
            <a:r>
              <a:rPr sz="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800" spc="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ilgili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gerçekleşme durumlarına ilişkin</a:t>
            </a:r>
          </a:p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verilerin toplanması ve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28114" y="6560653"/>
            <a:ext cx="843845" cy="409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063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Her</a:t>
            </a:r>
            <a:r>
              <a:rPr sz="800" spc="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Yılın</a:t>
            </a:r>
          </a:p>
          <a:p>
            <a:pPr marL="150875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Haziran</a:t>
            </a:r>
          </a:p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Ayı</a:t>
            </a:r>
            <a:r>
              <a:rPr sz="800" spc="-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İçerisinde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9360" y="6621612"/>
            <a:ext cx="518115" cy="28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Birinci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Dönem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84038" y="6684096"/>
            <a:ext cx="843324" cy="16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Ocak-Haziran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73603" y="6807540"/>
            <a:ext cx="1030937" cy="16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değerlendirilmesi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45003" y="6930984"/>
            <a:ext cx="199365" cy="16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73603" y="6930984"/>
            <a:ext cx="2044911" cy="40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Göstergelerin gerçekleşme durumları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hakkında hazırlanan raporun üst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u="sng" dirty="0">
                <a:solidFill>
                  <a:srgbClr val="000000"/>
                </a:solidFill>
                <a:latin typeface="Verdana"/>
                <a:cs typeface="Verdana"/>
              </a:rPr>
              <a:t>yöneticiye sunulması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93771" y="7307923"/>
            <a:ext cx="199365" cy="90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</a:p>
          <a:p>
            <a:pPr marL="0" marR="0">
              <a:lnSpc>
                <a:spcPts val="984"/>
              </a:lnSpc>
              <a:spcBef>
                <a:spcPts val="4842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EWITNV+Symbol"/>
                <a:cs typeface="EWITNV+Symbol"/>
              </a:rPr>
              <a:t>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173603" y="7307923"/>
            <a:ext cx="2105767" cy="65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Strateji Plan İzleme ve Değerlendirme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Ekibi tarafından</a:t>
            </a:r>
            <a:r>
              <a:rPr sz="800" spc="2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diğer birimlerin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sorumlu oldukları göstergeler</a:t>
            </a:r>
            <a:r>
              <a:rPr sz="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800" spc="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ilgili</a:t>
            </a:r>
          </a:p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yıl sonu</a:t>
            </a:r>
            <a:r>
              <a:rPr sz="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gerçekleşme durumlarına</a:t>
            </a:r>
          </a:p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ilişkin verilerin toplanması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29360" y="7923108"/>
            <a:ext cx="518115" cy="285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İkinci</a:t>
            </a:r>
          </a:p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Dönem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97050" y="7923108"/>
            <a:ext cx="110364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İzleyen </a:t>
            </a:r>
            <a:r>
              <a:rPr sz="800">
                <a:solidFill>
                  <a:srgbClr val="000000"/>
                </a:solidFill>
                <a:latin typeface="Verdana"/>
                <a:cs typeface="Verdana"/>
              </a:rPr>
              <a:t>Yılın </a:t>
            </a:r>
            <a:r>
              <a:rPr lang="tr-TR" sz="800" dirty="0" smtClean="0">
                <a:solidFill>
                  <a:srgbClr val="000000"/>
                </a:solidFill>
                <a:latin typeface="Verdana"/>
                <a:cs typeface="Verdana"/>
              </a:rPr>
              <a:t>Mart</a:t>
            </a:r>
            <a:endParaRPr sz="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9811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Ayı</a:t>
            </a:r>
            <a:r>
              <a:rPr sz="800" spc="-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Sonuna Kadar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173603" y="7924632"/>
            <a:ext cx="1030937" cy="16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değerlendirilmesi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37962" y="7985592"/>
            <a:ext cx="532385" cy="16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Tüm Yıl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73603" y="8048076"/>
            <a:ext cx="1976312" cy="656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Üst yönetici tarafından</a:t>
            </a:r>
            <a:r>
              <a:rPr sz="800" spc="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yıl</a:t>
            </a:r>
            <a:r>
              <a:rPr sz="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sonu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gerçekleşmelerinin, gösterge</a:t>
            </a:r>
          </a:p>
          <a:p>
            <a:pPr marL="0" marR="0">
              <a:lnSpc>
                <a:spcPts val="97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hedeflerinden sapmaların ve sapma</a:t>
            </a:r>
          </a:p>
          <a:p>
            <a:pPr marL="0" marR="0">
              <a:lnSpc>
                <a:spcPts val="97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nedenlerin değerlendirilerek gerekli</a:t>
            </a:r>
          </a:p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Verdana"/>
                <a:cs typeface="Verdana"/>
              </a:rPr>
              <a:t>tedbirlerin alınması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54246" y="9866176"/>
            <a:ext cx="29509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464" y="1083753"/>
            <a:ext cx="1180945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İçindekiler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9464" y="1486089"/>
            <a:ext cx="5212258" cy="5889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SUNUŞ…………………………………………………………………………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İÇİNDEKİLER………………………………………………………………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I: GİRİŞ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VE PLAN</a:t>
            </a: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HAZIRLIK SÜRECİ………………..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II: </a:t>
            </a:r>
            <a:r>
              <a:rPr sz="1600" b="1" spc="-12" dirty="0">
                <a:solidFill>
                  <a:srgbClr val="000000"/>
                </a:solidFill>
                <a:latin typeface="Cambria"/>
                <a:cs typeface="Cambria"/>
              </a:rPr>
              <a:t>DURUM</a:t>
            </a:r>
            <a:r>
              <a:rPr sz="1600" b="1" spc="12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ANALİZİ………………………………………..</a:t>
            </a:r>
          </a:p>
          <a:p>
            <a:pPr marL="0" marR="0">
              <a:lnSpc>
                <a:spcPts val="1871"/>
              </a:lnSpc>
              <a:spcBef>
                <a:spcPts val="1287"/>
              </a:spcBef>
              <a:spcAft>
                <a:spcPts val="0"/>
              </a:spcAft>
            </a:pPr>
            <a:r>
              <a:rPr sz="1600" spc="-15" dirty="0">
                <a:solidFill>
                  <a:srgbClr val="000000"/>
                </a:solidFill>
                <a:latin typeface="DADHVN+Cambria"/>
                <a:cs typeface="DADHVN+Cambria"/>
              </a:rPr>
              <a:t>OKULUN</a:t>
            </a:r>
            <a:r>
              <a:rPr sz="1600" spc="12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KISA</a:t>
            </a:r>
            <a:r>
              <a:rPr sz="1600" spc="14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DADHVN+Cambria"/>
                <a:cs typeface="DADHVN+Cambria"/>
              </a:rPr>
              <a:t>TANITIMI</a:t>
            </a:r>
            <a:r>
              <a:rPr sz="1600" spc="27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*……………………………………………..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spc="-15" dirty="0">
                <a:solidFill>
                  <a:srgbClr val="000000"/>
                </a:solidFill>
                <a:latin typeface="DADHVN+Cambria"/>
                <a:cs typeface="DADHVN+Cambria"/>
              </a:rPr>
              <a:t>OKULUN</a:t>
            </a:r>
            <a:r>
              <a:rPr sz="1600" spc="21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DADHVN+Cambria"/>
                <a:cs typeface="DADHVN+Cambria"/>
              </a:rPr>
              <a:t>MEVCUT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 DURUMU: TEMEL </a:t>
            </a:r>
            <a:r>
              <a:rPr sz="1600" spc="-16" dirty="0">
                <a:solidFill>
                  <a:srgbClr val="000000"/>
                </a:solidFill>
                <a:latin typeface="DADHVN+Cambria"/>
                <a:cs typeface="DADHVN+Cambria"/>
              </a:rPr>
              <a:t>ISTATISTIKLER………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spc="-60" dirty="0">
                <a:solidFill>
                  <a:srgbClr val="000000"/>
                </a:solidFill>
                <a:latin typeface="DADHVN+Cambria"/>
                <a:cs typeface="DADHVN+Cambria"/>
              </a:rPr>
              <a:t>PAYDAŞ</a:t>
            </a:r>
            <a:r>
              <a:rPr sz="1600" spc="57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ANALIZI……………………………………………………………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GZFT </a:t>
            </a:r>
            <a:r>
              <a:rPr sz="1600" spc="-15" dirty="0">
                <a:solidFill>
                  <a:srgbClr val="000000"/>
                </a:solidFill>
                <a:latin typeface="DADHVN+Cambria"/>
                <a:cs typeface="DADHVN+Cambria"/>
              </a:rPr>
              <a:t>(GUÇLU,</a:t>
            </a:r>
            <a:r>
              <a:rPr sz="1600" spc="21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spc="-46" dirty="0">
                <a:solidFill>
                  <a:srgbClr val="000000"/>
                </a:solidFill>
                <a:latin typeface="DADHVN+Cambria"/>
                <a:cs typeface="DADHVN+Cambria"/>
              </a:rPr>
              <a:t>ZAYIF,</a:t>
            </a:r>
            <a:r>
              <a:rPr sz="1600" spc="37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spc="-45" dirty="0">
                <a:solidFill>
                  <a:srgbClr val="000000"/>
                </a:solidFill>
                <a:latin typeface="DADHVN+Cambria"/>
                <a:cs typeface="DADHVN+Cambria"/>
              </a:rPr>
              <a:t>FIRSAT,</a:t>
            </a:r>
            <a:r>
              <a:rPr sz="1600" spc="50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TEHDIT) ANALIZI……………...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GELIŞIM VE SORUN ALANLARI………………………………………</a:t>
            </a:r>
          </a:p>
          <a:p>
            <a:pPr marL="0" marR="0">
              <a:lnSpc>
                <a:spcPts val="1871"/>
              </a:lnSpc>
              <a:spcBef>
                <a:spcPts val="1286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III: </a:t>
            </a:r>
            <a:r>
              <a:rPr sz="1600" b="1" spc="-18" dirty="0">
                <a:solidFill>
                  <a:srgbClr val="000000"/>
                </a:solidFill>
                <a:latin typeface="Cambria"/>
                <a:cs typeface="Cambria"/>
              </a:rPr>
              <a:t>MİSYON,</a:t>
            </a:r>
            <a:r>
              <a:rPr sz="1600" b="1" spc="2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16" dirty="0">
                <a:solidFill>
                  <a:srgbClr val="000000"/>
                </a:solidFill>
                <a:latin typeface="Cambria"/>
                <a:cs typeface="Cambria"/>
              </a:rPr>
              <a:t>VİZYON</a:t>
            </a:r>
            <a:r>
              <a:rPr sz="1600" b="1" spc="1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VE</a:t>
            </a:r>
            <a:r>
              <a:rPr sz="1600" b="1" spc="1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TEMEL DEĞERLER…….</a:t>
            </a:r>
          </a:p>
          <a:p>
            <a:pPr marL="0" marR="0">
              <a:lnSpc>
                <a:spcPts val="1871"/>
              </a:lnSpc>
              <a:spcBef>
                <a:spcPts val="1246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DADHVN+Cambria"/>
                <a:cs typeface="DADHVN+Cambria"/>
              </a:rPr>
              <a:t>MISYONUMUZ</a:t>
            </a:r>
            <a:r>
              <a:rPr sz="1600" spc="11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*……………………………………………………………..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VIZYONUMUZ *………………………………………………………………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TEMEL DEGERLERIMIZ *………………………………………………..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45" dirty="0">
                <a:solidFill>
                  <a:srgbClr val="000000"/>
                </a:solidFill>
                <a:latin typeface="Cambria"/>
                <a:cs typeface="Cambria"/>
              </a:rPr>
              <a:t>IV:</a:t>
            </a:r>
            <a:r>
              <a:rPr sz="1600" b="1" spc="51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mbria"/>
                <a:cs typeface="Cambria"/>
              </a:rPr>
              <a:t>AMAÇ,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 HEDEF VE</a:t>
            </a:r>
            <a:r>
              <a:rPr sz="1600" b="1" spc="18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EYLEMLER………………………</a:t>
            </a:r>
          </a:p>
          <a:p>
            <a:pPr marL="0" marR="0">
              <a:lnSpc>
                <a:spcPts val="1871"/>
              </a:lnSpc>
              <a:spcBef>
                <a:spcPts val="128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TEMA I: EGITIM VE OGRETIME ERIŞIM……………………………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3010" y="1486089"/>
            <a:ext cx="272451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3010" y="1886900"/>
            <a:ext cx="272451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3010" y="2287713"/>
            <a:ext cx="272451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03010" y="2688524"/>
            <a:ext cx="272451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3010" y="3089718"/>
            <a:ext cx="264632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03010" y="3490530"/>
            <a:ext cx="264632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3010" y="3891342"/>
            <a:ext cx="392847" cy="348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13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17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19</a:t>
            </a:r>
          </a:p>
          <a:p>
            <a:pPr marL="0" marR="0">
              <a:lnSpc>
                <a:spcPts val="1871"/>
              </a:lnSpc>
              <a:spcBef>
                <a:spcPts val="1236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21</a:t>
            </a:r>
          </a:p>
          <a:p>
            <a:pPr marL="0" marR="0">
              <a:lnSpc>
                <a:spcPts val="1871"/>
              </a:lnSpc>
              <a:spcBef>
                <a:spcPts val="129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22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22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23</a:t>
            </a:r>
          </a:p>
          <a:p>
            <a:pPr marL="0" marR="0">
              <a:lnSpc>
                <a:spcPts val="1871"/>
              </a:lnSpc>
              <a:spcBef>
                <a:spcPts val="1284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24</a:t>
            </a:r>
          </a:p>
          <a:p>
            <a:pPr marL="0" marR="0">
              <a:lnSpc>
                <a:spcPts val="1871"/>
              </a:lnSpc>
              <a:spcBef>
                <a:spcPts val="123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25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9464" y="7500809"/>
            <a:ext cx="5780953" cy="67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TEMA II: EGITIM</a:t>
            </a:r>
            <a:r>
              <a:rPr sz="1600" spc="10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VE OGRETIMDE KALITENIN ARTIRILMASI</a:t>
            </a:r>
            <a:r>
              <a:rPr sz="1600" spc="1390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27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TEMA III: </a:t>
            </a:r>
            <a:r>
              <a:rPr sz="1600" spc="-10" dirty="0">
                <a:solidFill>
                  <a:srgbClr val="000000"/>
                </a:solidFill>
                <a:latin typeface="DADHVN+Cambria"/>
                <a:cs typeface="DADHVN+Cambria"/>
              </a:rPr>
              <a:t>KURUMSAL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 KAPASITE………………………………………</a:t>
            </a:r>
            <a:r>
              <a:rPr sz="1600" spc="2050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29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9464" y="8302433"/>
            <a:ext cx="5805338" cy="1077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7" dirty="0">
                <a:solidFill>
                  <a:srgbClr val="000000"/>
                </a:solidFill>
                <a:latin typeface="Cambria"/>
                <a:cs typeface="Cambria"/>
              </a:rPr>
              <a:t>V.</a:t>
            </a:r>
            <a:r>
              <a:rPr sz="1600" b="1" spc="18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Cambria"/>
                <a:cs typeface="Cambria"/>
              </a:rPr>
              <a:t>BÖLÜM:</a:t>
            </a:r>
            <a:r>
              <a:rPr sz="1600" b="1" spc="16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MALİYETLENDİRME…………………………………….</a:t>
            </a:r>
          </a:p>
          <a:p>
            <a:pPr marL="0" marR="0">
              <a:lnSpc>
                <a:spcPts val="1871"/>
              </a:lnSpc>
              <a:spcBef>
                <a:spcPts val="1234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VI. BÖLÜM:İZLEME VE DEĞERLENDİRME……………………...</a:t>
            </a:r>
            <a:r>
              <a:rPr sz="1600" b="1" spc="1882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33</a:t>
            </a:r>
          </a:p>
          <a:p>
            <a:pPr marL="88391" marR="0">
              <a:lnSpc>
                <a:spcPts val="1871"/>
              </a:lnSpc>
              <a:spcBef>
                <a:spcPts val="128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IZLEME, DEGERLENDIRME VE RAPORLAMA………………..</a:t>
            </a:r>
            <a:r>
              <a:rPr sz="1600" spc="3549" dirty="0">
                <a:solidFill>
                  <a:srgbClr val="000000"/>
                </a:solidFill>
                <a:latin typeface="DADHVN+Cambria"/>
                <a:cs typeface="DADHVN+Cambria"/>
              </a:rPr>
              <a:t> </a:t>
            </a:r>
            <a:r>
              <a:rPr sz="1600" dirty="0">
                <a:solidFill>
                  <a:srgbClr val="000000"/>
                </a:solidFill>
                <a:latin typeface="DADHVN+Cambria"/>
                <a:cs typeface="DADHVN+Cambria"/>
              </a:rPr>
              <a:t>34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03010" y="8302433"/>
            <a:ext cx="392847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31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91046" y="9585558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954" y="3029545"/>
            <a:ext cx="4130663" cy="78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59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BİRİNCİ BÖLÜM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2270" y="6960576"/>
            <a:ext cx="4407775" cy="1638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>
              <a:lnSpc>
                <a:spcPts val="5859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GİRİŞ ve PLAN</a:t>
            </a:r>
          </a:p>
          <a:p>
            <a:pPr marL="0" marR="0">
              <a:lnSpc>
                <a:spcPts val="5859"/>
              </a:lnSpc>
              <a:spcBef>
                <a:spcPts val="834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Calibri"/>
                <a:cs typeface="Calibri"/>
              </a:rPr>
              <a:t>HAZIRLIK SÜRECİ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91046" y="9585558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27836" y="5678297"/>
            <a:ext cx="5828740" cy="300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464" y="2284665"/>
            <a:ext cx="4064883" cy="27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3" dirty="0">
                <a:solidFill>
                  <a:srgbClr val="000000"/>
                </a:solidFill>
                <a:latin typeface="Cambria"/>
                <a:cs typeface="Cambria"/>
              </a:rPr>
              <a:t>BÖLÜM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I: GİRİŞ</a:t>
            </a:r>
            <a:r>
              <a:rPr sz="1600" b="1" spc="13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spc="-45" dirty="0">
                <a:solidFill>
                  <a:srgbClr val="000000"/>
                </a:solidFill>
                <a:latin typeface="Cambria"/>
                <a:cs typeface="Cambria"/>
              </a:rPr>
              <a:t>ve</a:t>
            </a:r>
            <a:r>
              <a:rPr sz="1600" b="1" spc="42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mbria"/>
                <a:cs typeface="Cambria"/>
              </a:rPr>
              <a:t>PLAN HAZIRLIK SÜRECİ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464" y="2931467"/>
            <a:ext cx="5914236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29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   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-202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sz="1200" spc="359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dönemi</a:t>
            </a:r>
            <a:r>
              <a:rPr sz="1200" spc="3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stratejik</a:t>
            </a:r>
            <a:r>
              <a:rPr sz="1200" spc="3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sz="1200" spc="3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hazırlanması</a:t>
            </a:r>
            <a:r>
              <a:rPr sz="1200" spc="3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süreci</a:t>
            </a:r>
            <a:r>
              <a:rPr sz="1200" spc="3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tr-TR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rateji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Geliştirme Kurulu</a:t>
            </a:r>
            <a:r>
              <a:rPr sz="1200" spc="358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1200" spc="352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Stratejik</a:t>
            </a:r>
            <a:r>
              <a:rPr sz="1200" spc="3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Ekibi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nin</a:t>
            </a:r>
            <a:r>
              <a:rPr sz="1200" spc="751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oluşturulması</a:t>
            </a:r>
            <a:r>
              <a:rPr sz="1200" spc="7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ile</a:t>
            </a:r>
            <a:r>
              <a:rPr sz="1200" spc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başlamıştır.</a:t>
            </a:r>
            <a:r>
              <a:rPr sz="1200" spc="7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Ekip</a:t>
            </a:r>
            <a:r>
              <a:rPr sz="1200" spc="7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tarafından</a:t>
            </a:r>
            <a:r>
              <a:rPr sz="1200" spc="7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oluşturulan</a:t>
            </a:r>
            <a:r>
              <a:rPr sz="1200" spc="7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çalışma</a:t>
            </a:r>
            <a:r>
              <a:rPr sz="1200" spc="7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takvimi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kapsamında</a:t>
            </a:r>
            <a:r>
              <a:rPr sz="1200" spc="256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ilk</a:t>
            </a:r>
            <a:r>
              <a:rPr sz="1200" spc="2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aşamada</a:t>
            </a:r>
            <a:r>
              <a:rPr sz="1200" spc="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durum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analizi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çalışmaları</a:t>
            </a:r>
            <a:r>
              <a:rPr sz="1200" spc="2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yapılmış</a:t>
            </a:r>
            <a:r>
              <a:rPr sz="1200" spc="2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2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durum</a:t>
            </a:r>
            <a:r>
              <a:rPr sz="1200" spc="2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analizi</a:t>
            </a:r>
            <a:r>
              <a:rPr sz="1200" spc="2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aşamasındapaydaşlarımızın</a:t>
            </a:r>
            <a:r>
              <a:rPr sz="1200" spc="319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sz="1200" spc="3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sürecine</a:t>
            </a:r>
            <a:r>
              <a:rPr sz="1200" spc="3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aktif</a:t>
            </a:r>
            <a:r>
              <a:rPr sz="1200" spc="3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katılımını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sağlamak</a:t>
            </a:r>
            <a:r>
              <a:rPr sz="1200" spc="3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üzere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paydaş</a:t>
            </a:r>
            <a:r>
              <a:rPr sz="1200" spc="3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anketi,</a:t>
            </a:r>
            <a:r>
              <a:rPr sz="1200" spc="3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toplantı</a:t>
            </a:r>
            <a:r>
              <a:rPr sz="1200" spc="31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vegörüşmeler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yapılmıştır.</a:t>
            </a:r>
          </a:p>
          <a:p>
            <a:pPr marL="484581" marR="0">
              <a:lnSpc>
                <a:spcPts val="1464"/>
              </a:lnSpc>
              <a:spcBef>
                <a:spcPts val="215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   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Durum</a:t>
            </a:r>
            <a:r>
              <a:rPr sz="1200" spc="64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analizinin</a:t>
            </a:r>
            <a:r>
              <a:rPr sz="1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ardından</a:t>
            </a:r>
            <a:r>
              <a:rPr sz="12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geleceğe</a:t>
            </a:r>
            <a:r>
              <a:rPr sz="1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yönelim</a:t>
            </a:r>
            <a:r>
              <a:rPr sz="1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bölümüne</a:t>
            </a:r>
            <a:r>
              <a:rPr sz="1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geçilerek</a:t>
            </a:r>
            <a:r>
              <a:rPr sz="1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okulumuzun</a:t>
            </a:r>
            <a:r>
              <a:rPr sz="1200" spc="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amaç,hedef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200" spc="1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gösterge</a:t>
            </a:r>
            <a:r>
              <a:rPr sz="1200" spc="1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eylemleri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belirlenmiştir.</a:t>
            </a:r>
            <a:r>
              <a:rPr sz="1200" spc="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Çalışmaları</a:t>
            </a:r>
            <a:r>
              <a:rPr sz="120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yürüten</a:t>
            </a:r>
            <a:r>
              <a:rPr sz="1200" spc="17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ekip</a:t>
            </a:r>
            <a:r>
              <a:rPr sz="1200" spc="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200" spc="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kurul</a:t>
            </a:r>
            <a:r>
              <a:rPr sz="12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bilgileri</a:t>
            </a:r>
            <a:r>
              <a:rPr sz="1200" spc="1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altta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verilmiştir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9358" y="4625970"/>
            <a:ext cx="5072098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endParaRPr lang="tr-TR" sz="14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endParaRPr lang="tr-TR" sz="14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STRATEJİ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 GELİŞTİRME KURULU VE STRATEJİK PLAN EKİBİ TABLOSU</a:t>
            </a:r>
            <a:endParaRPr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464" y="5683781"/>
            <a:ext cx="2807348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Strateji  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eliştirme Kurulu</a:t>
            </a:r>
            <a:r>
              <a:rPr sz="1400" b="1" spc="-12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Bilgileri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57295" y="5683781"/>
            <a:ext cx="287847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Stratejik Plan </a:t>
            </a: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Eki</a:t>
            </a:r>
            <a:r>
              <a:rPr lang="tr-TR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bi</a:t>
            </a:r>
            <a:r>
              <a:rPr lang="tr-TR" sz="14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mtClean="0">
                <a:solidFill>
                  <a:srgbClr val="000000"/>
                </a:solidFill>
                <a:latin typeface="Calibri"/>
                <a:cs typeface="Calibri"/>
              </a:rPr>
              <a:t>Bilgileri</a:t>
            </a:r>
            <a:endParaRPr sz="1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464" y="6093438"/>
            <a:ext cx="76421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Adı Soyadı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4503" y="6093438"/>
            <a:ext cx="56439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Unvanı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57295" y="6093438"/>
            <a:ext cx="764211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Adı Soyadı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49214" y="6093438"/>
            <a:ext cx="56439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Unvanı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49214" y="6499119"/>
            <a:ext cx="736748" cy="31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Müdür</a:t>
            </a:r>
          </a:p>
          <a:p>
            <a:pPr marL="0" marR="0">
              <a:lnSpc>
                <a:spcPts val="1091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Yardımcısı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464" y="6549272"/>
            <a:ext cx="1213947" cy="20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Verdana"/>
                <a:cs typeface="Verdana"/>
              </a:rPr>
              <a:t>Halil DOĞANAY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54503" y="6567699"/>
            <a:ext cx="513382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Müdür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57295" y="6549272"/>
            <a:ext cx="122783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err="1" smtClean="0">
                <a:solidFill>
                  <a:srgbClr val="000000"/>
                </a:solidFill>
                <a:latin typeface="Verdana"/>
                <a:cs typeface="Verdana"/>
              </a:rPr>
              <a:t>Nilgül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 ERDOĞAN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4503" y="6978036"/>
            <a:ext cx="736749" cy="31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Müdür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Yardımcısı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99464" y="7029713"/>
            <a:ext cx="137714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İbrahim Halil HAN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7295" y="7029713"/>
            <a:ext cx="262059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Hüseyin ÇETİN               </a:t>
            </a:r>
            <a:r>
              <a:rPr sz="1100" spc="808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Öğretmen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9464" y="7375660"/>
            <a:ext cx="114336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Bilge AKKOCAOĞLU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4503" y="7479432"/>
            <a:ext cx="728678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Öğretmen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57295" y="7461005"/>
            <a:ext cx="148300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Aydın GAZELOĞLU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marR="0">
              <a:lnSpc>
                <a:spcPts val="1341"/>
              </a:lnSpc>
              <a:spcBef>
                <a:spcPts val="1276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Rıfat BOZ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49214" y="7479432"/>
            <a:ext cx="838703" cy="1143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Öğretmen</a:t>
            </a:r>
          </a:p>
          <a:p>
            <a:pPr marL="0" marR="0">
              <a:lnSpc>
                <a:spcPts val="1093"/>
              </a:lnSpc>
              <a:spcBef>
                <a:spcPts val="14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Öğretmen</a:t>
            </a:r>
          </a:p>
          <a:p>
            <a:pPr marL="0" marR="0">
              <a:lnSpc>
                <a:spcPts val="1093"/>
              </a:lnSpc>
              <a:spcBef>
                <a:spcPts val="134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Gönüllü</a:t>
            </a:r>
            <a:r>
              <a:rPr sz="9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Veli</a:t>
            </a:r>
          </a:p>
          <a:p>
            <a:pPr marL="0" marR="0">
              <a:lnSpc>
                <a:spcPts val="1093"/>
              </a:lnSpc>
              <a:spcBef>
                <a:spcPts val="1462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Gönüllü</a:t>
            </a:r>
            <a:r>
              <a:rPr sz="9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Veli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20730" y="7769243"/>
            <a:ext cx="178595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Sultan Özkan YALÇIN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marR="0">
              <a:lnSpc>
                <a:spcPts val="1341"/>
              </a:lnSpc>
              <a:spcBef>
                <a:spcPts val="566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tr-TR" sz="1100" dirty="0" err="1" smtClean="0">
                <a:solidFill>
                  <a:srgbClr val="000000"/>
                </a:solidFill>
                <a:latin typeface="Verdana"/>
                <a:cs typeface="Verdana"/>
              </a:rPr>
              <a:t>ce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 ARSLAN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54503" y="7805568"/>
            <a:ext cx="805443" cy="177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Kurul Üyesi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754503" y="8032644"/>
            <a:ext cx="662220" cy="31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Okul Aile</a:t>
            </a:r>
          </a:p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Verdana"/>
                <a:cs typeface="Verdana"/>
              </a:rPr>
              <a:t>Birliği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57295" y="8102608"/>
            <a:ext cx="1568762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1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Selma Demir ÇALIİÇİ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marR="0">
              <a:lnSpc>
                <a:spcPts val="1341"/>
              </a:lnSpc>
              <a:spcBef>
                <a:spcPts val="1264"/>
              </a:spcBef>
              <a:spcAft>
                <a:spcPts val="0"/>
              </a:spcAft>
            </a:pPr>
            <a:r>
              <a:rPr sz="1100" smtClean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tr-TR" sz="1100" dirty="0" smtClean="0">
                <a:solidFill>
                  <a:srgbClr val="000000"/>
                </a:solidFill>
                <a:latin typeface="Verdana"/>
                <a:cs typeface="Verdana"/>
              </a:rPr>
              <a:t>dem ÇIRPANLI</a:t>
            </a:r>
            <a:endParaRPr sz="11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1046" y="9585558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63270" y="2257552"/>
            <a:ext cx="612012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6510" y="2706144"/>
            <a:ext cx="5230827" cy="778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33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Verdana"/>
                <a:cs typeface="Verdana"/>
              </a:rPr>
              <a:t>İKİNCİ BÖLÜM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5664" y="5643527"/>
            <a:ext cx="5850878" cy="778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33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00000"/>
                </a:solidFill>
                <a:latin typeface="Verdana"/>
                <a:cs typeface="Verdana"/>
              </a:rPr>
              <a:t>DURUM ANALİZİ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1077" y="9866176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31292" y="2257552"/>
            <a:ext cx="6789419" cy="6120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1096057"/>
            <a:ext cx="245571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BÖLÜM II: DURUM ANALİZİ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180" y="1919167"/>
            <a:ext cx="3140898" cy="223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1.</a:t>
            </a:r>
            <a:r>
              <a:rPr sz="1200" b="1" spc="10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0000"/>
                </a:solidFill>
                <a:latin typeface="Verdana"/>
                <a:cs typeface="Verdana"/>
              </a:rPr>
              <a:t>KURUMUMUZUN KISA TANITIMI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2472379"/>
            <a:ext cx="6905869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Bilim</a:t>
            </a:r>
            <a:r>
              <a:rPr sz="1200" spc="5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5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teknolojideki</a:t>
            </a:r>
            <a:r>
              <a:rPr sz="1200" spc="5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gelişmelere</a:t>
            </a:r>
            <a:r>
              <a:rPr sz="1200" spc="5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paralel</a:t>
            </a:r>
            <a:r>
              <a:rPr sz="1200" spc="5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olarak</a:t>
            </a:r>
            <a:r>
              <a:rPr sz="1200" spc="5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hızla</a:t>
            </a:r>
            <a:r>
              <a:rPr sz="1200" spc="54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gelişen</a:t>
            </a:r>
            <a:r>
              <a:rPr sz="1200" spc="5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endüstrimizin</a:t>
            </a:r>
          </a:p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ihtiyaç</a:t>
            </a:r>
            <a:r>
              <a:rPr sz="1200" spc="36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duyduğu</a:t>
            </a:r>
            <a:r>
              <a:rPr sz="1200" spc="3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yeter</a:t>
            </a:r>
            <a:r>
              <a:rPr sz="1200" spc="37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sayı</a:t>
            </a:r>
            <a:r>
              <a:rPr sz="1200" spc="3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37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nitelikte</a:t>
            </a:r>
            <a:r>
              <a:rPr sz="1200" spc="37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teknik</a:t>
            </a:r>
            <a:r>
              <a:rPr sz="1200" spc="36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insan</a:t>
            </a:r>
            <a:r>
              <a:rPr sz="1200" spc="3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gücünün;</a:t>
            </a:r>
            <a:r>
              <a:rPr sz="1200" spc="36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200" spc="3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37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işletmelerle</a:t>
            </a:r>
          </a:p>
          <a:p>
            <a:pPr marL="0" marR="0">
              <a:lnSpc>
                <a:spcPts val="1458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işbirliği</a:t>
            </a:r>
            <a:r>
              <a:rPr sz="1200" spc="1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içerisinde</a:t>
            </a:r>
            <a:r>
              <a:rPr sz="1200" spc="1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yetiştirilmesi,</a:t>
            </a:r>
            <a:r>
              <a:rPr sz="1200" spc="1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mesleki</a:t>
            </a:r>
            <a:r>
              <a:rPr sz="1200" spc="1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1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teknik</a:t>
            </a:r>
            <a:r>
              <a:rPr sz="1200" spc="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eğitimin</a:t>
            </a:r>
            <a:r>
              <a:rPr sz="1200" spc="12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12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sistem</a:t>
            </a:r>
            <a:r>
              <a:rPr sz="1200" spc="1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bütünlüğü</a:t>
            </a:r>
            <a:r>
              <a:rPr sz="1200" spc="1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içinde</a:t>
            </a:r>
          </a:p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desteklenip</a:t>
            </a:r>
            <a:r>
              <a:rPr sz="1200" spc="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geliştirilmesi</a:t>
            </a:r>
            <a:r>
              <a:rPr sz="1200" spc="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yaygınlaştırılması</a:t>
            </a:r>
            <a:r>
              <a:rPr sz="1200" spc="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amacıyla,</a:t>
            </a:r>
            <a:r>
              <a:rPr sz="1200" spc="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3308</a:t>
            </a:r>
            <a:r>
              <a:rPr sz="12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sayılı</a:t>
            </a:r>
            <a:r>
              <a:rPr sz="1200" spc="10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‘‘Çıralık</a:t>
            </a:r>
            <a:r>
              <a:rPr sz="12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Mesleki</a:t>
            </a:r>
          </a:p>
          <a:p>
            <a:pPr marL="0" marR="0">
              <a:lnSpc>
                <a:spcPts val="1458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 Kanunu’’</a:t>
            </a:r>
            <a:r>
              <a:rPr sz="1200" spc="1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200" spc="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kurumumuz, İl</a:t>
            </a:r>
            <a:r>
              <a:rPr sz="12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Milli Eğitim Müdürlüğü’nün</a:t>
            </a:r>
            <a:r>
              <a:rPr sz="1200" spc="4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27.07.2010 tarih ve </a:t>
            </a:r>
            <a:r>
              <a:rPr sz="1200" spc="19" dirty="0">
                <a:solidFill>
                  <a:srgbClr val="000000"/>
                </a:solidFill>
                <a:latin typeface="Verdana"/>
                <a:cs typeface="Verdana"/>
              </a:rPr>
              <a:t>300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</a:p>
          <a:p>
            <a:pPr marL="0" marR="0">
              <a:lnSpc>
                <a:spcPts val="145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65136</a:t>
            </a:r>
            <a:r>
              <a:rPr sz="1200" spc="14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sayılı</a:t>
            </a:r>
            <a:r>
              <a:rPr sz="1200" spc="1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teklifi</a:t>
            </a:r>
            <a:r>
              <a:rPr sz="1200" spc="13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4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Ankara</a:t>
            </a:r>
            <a:r>
              <a:rPr sz="1200" spc="14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Valiliğinin</a:t>
            </a:r>
            <a:r>
              <a:rPr sz="1200" spc="1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onayı</a:t>
            </a:r>
            <a:r>
              <a:rPr sz="1200" spc="13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ile</a:t>
            </a:r>
            <a:r>
              <a:rPr sz="1200" spc="1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kurulmuş</a:t>
            </a:r>
            <a:r>
              <a:rPr sz="1200" spc="1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olup</a:t>
            </a:r>
            <a:r>
              <a:rPr sz="1200" spc="13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sonradan</a:t>
            </a:r>
            <a:r>
              <a:rPr sz="1200" spc="13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adı</a:t>
            </a:r>
            <a:r>
              <a:rPr sz="1200" spc="19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değişen</a:t>
            </a:r>
          </a:p>
          <a:p>
            <a:pPr marL="0" marR="0">
              <a:lnSpc>
                <a:spcPts val="1458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Kahramankazan</a:t>
            </a:r>
            <a:r>
              <a:rPr sz="1200" spc="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ilçemizde</a:t>
            </a:r>
            <a:r>
              <a:rPr sz="1200" spc="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‘‘Halk</a:t>
            </a:r>
            <a:r>
              <a:rPr sz="1200" spc="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</a:t>
            </a:r>
            <a:r>
              <a:rPr sz="1200" spc="1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Merkezi</a:t>
            </a:r>
            <a:r>
              <a:rPr sz="1200" spc="8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’’</a:t>
            </a:r>
            <a:r>
              <a:rPr sz="1200" spc="8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binasında</a:t>
            </a:r>
            <a:r>
              <a:rPr sz="12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Verdana"/>
                <a:cs typeface="Verdana"/>
              </a:rPr>
              <a:t>2010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-2011</a:t>
            </a:r>
            <a:r>
              <a:rPr sz="1200" spc="8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eğitim-öğretim</a:t>
            </a:r>
          </a:p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yılında</a:t>
            </a:r>
            <a:r>
              <a:rPr sz="1200" spc="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okul</a:t>
            </a:r>
            <a:r>
              <a:rPr sz="1200" spc="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0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işletmelerde</a:t>
            </a:r>
            <a:r>
              <a:rPr sz="1200" spc="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</a:t>
            </a:r>
            <a:r>
              <a:rPr sz="1200" spc="9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eğitimi</a:t>
            </a:r>
            <a:r>
              <a:rPr sz="1200" spc="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uygulamasına</a:t>
            </a:r>
            <a:r>
              <a:rPr sz="1200" spc="1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başlamıştır.Daha</a:t>
            </a:r>
            <a:r>
              <a:rPr sz="1200" spc="9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sonra</a:t>
            </a:r>
            <a:r>
              <a:rPr sz="1200" spc="9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2017</a:t>
            </a:r>
          </a:p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yılını</a:t>
            </a:r>
            <a:r>
              <a:rPr sz="1200" spc="58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Mayıs</a:t>
            </a:r>
            <a:r>
              <a:rPr sz="1200" spc="58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ayında</a:t>
            </a:r>
            <a:r>
              <a:rPr sz="1200" spc="59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Satıkadın</a:t>
            </a:r>
            <a:r>
              <a:rPr sz="1200" spc="58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Mh.</a:t>
            </a:r>
            <a:r>
              <a:rPr sz="1200" spc="57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Ankara</a:t>
            </a:r>
            <a:r>
              <a:rPr sz="1200" spc="58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Blv.</a:t>
            </a:r>
            <a:r>
              <a:rPr sz="1200" spc="58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No:66’daki</a:t>
            </a:r>
            <a:r>
              <a:rPr sz="1200" spc="58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yeni</a:t>
            </a:r>
            <a:r>
              <a:rPr sz="1200" spc="57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adresine</a:t>
            </a:r>
            <a:r>
              <a:rPr sz="1200" spc="60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taşındı.</a:t>
            </a:r>
          </a:p>
          <a:p>
            <a:pPr marL="0" marR="0">
              <a:lnSpc>
                <a:spcPts val="1458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Merkezimiz</a:t>
            </a:r>
            <a:r>
              <a:rPr sz="1200" spc="33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15</a:t>
            </a:r>
            <a:r>
              <a:rPr sz="1200" spc="32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Temmuz</a:t>
            </a:r>
            <a:r>
              <a:rPr sz="1200" spc="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şehitlerinden</a:t>
            </a:r>
            <a:r>
              <a:rPr sz="1200" spc="34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Hasan</a:t>
            </a:r>
            <a:r>
              <a:rPr sz="1200" spc="3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YILMAZ’ın</a:t>
            </a:r>
            <a:r>
              <a:rPr sz="1200" spc="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ismini</a:t>
            </a:r>
            <a:r>
              <a:rPr sz="1200" spc="32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alarak</a:t>
            </a:r>
            <a:r>
              <a:rPr sz="1200" spc="33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Ankara</a:t>
            </a:r>
            <a:r>
              <a:rPr sz="1200" spc="33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İl</a:t>
            </a:r>
            <a:r>
              <a:rPr sz="1200" spc="326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Milli</a:t>
            </a:r>
          </a:p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Eğitim Komisyonu’nun 04.10.2017</a:t>
            </a:r>
            <a:r>
              <a:rPr sz="1200" spc="1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tarih ve</a:t>
            </a:r>
            <a:r>
              <a:rPr sz="1200" spc="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643</a:t>
            </a:r>
            <a:r>
              <a:rPr sz="1200" spc="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nolu kararı ile</a:t>
            </a:r>
            <a:r>
              <a:rPr sz="1200" spc="1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KAHRAMANKAZAN</a:t>
            </a:r>
            <a:r>
              <a:rPr sz="1200" spc="1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ŞEHİT</a:t>
            </a:r>
          </a:p>
          <a:p>
            <a:pPr marL="0" marR="0">
              <a:lnSpc>
                <a:spcPts val="1458"/>
              </a:lnSpc>
              <a:spcBef>
                <a:spcPts val="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HASAN</a:t>
            </a:r>
            <a:r>
              <a:rPr sz="1200" spc="1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YILMAZ</a:t>
            </a:r>
            <a:r>
              <a:rPr sz="1200" spc="1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MESLEKİ</a:t>
            </a:r>
            <a:r>
              <a:rPr sz="1200" spc="18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EĞİTİM</a:t>
            </a:r>
            <a:r>
              <a:rPr sz="1200" spc="18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MERKEZİ</a:t>
            </a:r>
            <a:r>
              <a:rPr sz="1200" spc="188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olmuştur.Çırak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öğrencilerimiz</a:t>
            </a:r>
            <a:r>
              <a:rPr sz="1200" spc="481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haftada</a:t>
            </a:r>
            <a:r>
              <a:rPr sz="1200" spc="47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bir</a:t>
            </a:r>
            <a:r>
              <a:rPr sz="1200" spc="48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gün</a:t>
            </a:r>
            <a:r>
              <a:rPr sz="1200" spc="47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Merkezimize</a:t>
            </a:r>
            <a:r>
              <a:rPr sz="1200" spc="48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gelmektedir.</a:t>
            </a:r>
            <a:r>
              <a:rPr sz="1200" spc="4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Diğer</a:t>
            </a:r>
            <a:r>
              <a:rPr sz="1200" spc="48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günler</a:t>
            </a:r>
            <a:r>
              <a:rPr sz="1200" spc="48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işyerlerinde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çalışmaktadırlar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5621344"/>
            <a:ext cx="6901532" cy="778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Merkezimiz</a:t>
            </a:r>
            <a:r>
              <a:rPr sz="1200" spc="38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halen</a:t>
            </a:r>
            <a:r>
              <a:rPr sz="1200" spc="39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Elektrik-Elektronik</a:t>
            </a:r>
            <a:r>
              <a:rPr sz="1200" spc="377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Teknolojisi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1200" spc="376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Motorlu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Araçlar</a:t>
            </a:r>
            <a:r>
              <a:rPr sz="1200" spc="299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Teknolojisi,</a:t>
            </a:r>
            <a:r>
              <a:rPr sz="1200" spc="3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Metal</a:t>
            </a:r>
            <a:r>
              <a:rPr sz="1200" spc="29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Teknolojisi,</a:t>
            </a:r>
            <a:r>
              <a:rPr sz="1200" spc="3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Makine</a:t>
            </a:r>
            <a:r>
              <a:rPr sz="1200" spc="30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Teknolojisi,</a:t>
            </a:r>
            <a:r>
              <a:rPr sz="1200" spc="30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Güzellik</a:t>
            </a:r>
            <a:r>
              <a:rPr sz="1200" spc="293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299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Saç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Bakım</a:t>
            </a:r>
            <a:r>
              <a:rPr sz="1200" spc="296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Hizmetleri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meslek</a:t>
            </a:r>
            <a:r>
              <a:rPr sz="1200" spc="91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dallarında</a:t>
            </a:r>
            <a:r>
              <a:rPr sz="1200" spc="9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ayrıca</a:t>
            </a:r>
            <a:r>
              <a:rPr sz="1200" spc="8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çırak,</a:t>
            </a:r>
            <a:r>
              <a:rPr sz="1200" spc="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kalfa</a:t>
            </a:r>
            <a:r>
              <a:rPr sz="1200" spc="92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ve</a:t>
            </a:r>
            <a:r>
              <a:rPr sz="1200" spc="1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usta</a:t>
            </a:r>
            <a:r>
              <a:rPr sz="1200" spc="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adaylarının</a:t>
            </a:r>
            <a:r>
              <a:rPr sz="1200" spc="8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çalışmış</a:t>
            </a:r>
            <a:r>
              <a:rPr sz="1200" spc="8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olduğu</a:t>
            </a:r>
            <a:r>
              <a:rPr sz="1200" spc="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>
                <a:solidFill>
                  <a:srgbClr val="000000"/>
                </a:solidFill>
                <a:latin typeface="Verdana"/>
                <a:cs typeface="Verdana"/>
              </a:rPr>
              <a:t>tüm</a:t>
            </a:r>
            <a:r>
              <a:rPr sz="1200" spc="88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dallardan</a:t>
            </a:r>
            <a:r>
              <a:rPr lang="tr-TR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smtClean="0">
                <a:solidFill>
                  <a:srgbClr val="000000"/>
                </a:solidFill>
                <a:latin typeface="Verdana"/>
                <a:cs typeface="Verdana"/>
              </a:rPr>
              <a:t>belgelendirmek </a:t>
            </a:r>
            <a:r>
              <a:rPr sz="1200" dirty="0">
                <a:solidFill>
                  <a:srgbClr val="000000"/>
                </a:solidFill>
                <a:latin typeface="Verdana"/>
                <a:cs typeface="Verdana"/>
              </a:rPr>
              <a:t>üzere hizmet vermektedir.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1077" y="9866176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20664" y="2411392"/>
            <a:ext cx="6763512" cy="6170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580" y="775334"/>
            <a:ext cx="3769523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Okulun Mevcut Durumu: Temel</a:t>
            </a:r>
            <a:r>
              <a:rPr sz="1400" b="1" i="1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/>
                <a:cs typeface="Arial"/>
              </a:rPr>
              <a:t>İstatistikler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580" y="1104616"/>
            <a:ext cx="1087138" cy="21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mbria"/>
                <a:cs typeface="Cambria"/>
              </a:rPr>
              <a:t>Okul Künyesi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580" y="1310058"/>
            <a:ext cx="6897566" cy="410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88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Okulumuzun</a:t>
            </a:r>
            <a:r>
              <a:rPr sz="1200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temel</a:t>
            </a:r>
            <a:r>
              <a:rPr sz="1200" spc="4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girdilerine</a:t>
            </a:r>
            <a:r>
              <a:rPr sz="1200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ilişkin</a:t>
            </a:r>
            <a:r>
              <a:rPr sz="120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bilgiler</a:t>
            </a:r>
            <a:r>
              <a:rPr sz="1200" spc="4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altta</a:t>
            </a:r>
            <a:r>
              <a:rPr sz="120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yer</a:t>
            </a:r>
            <a:r>
              <a:rPr sz="120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alan</a:t>
            </a:r>
            <a:r>
              <a:rPr sz="1200" spc="4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okul</a:t>
            </a:r>
            <a:r>
              <a:rPr sz="1200" spc="4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künyesine</a:t>
            </a:r>
            <a:r>
              <a:rPr sz="1200" spc="4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ilişkin</a:t>
            </a:r>
            <a:r>
              <a:rPr sz="1200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tabloda</a:t>
            </a:r>
            <a:r>
              <a:rPr sz="1200" spc="4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yer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almaktadır.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580" y="2239414"/>
            <a:ext cx="283291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Temel Bilgiler Tablosu- Okul Künyesi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580" y="2686230"/>
            <a:ext cx="86237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İli: ANKARA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54246" y="2686230"/>
            <a:ext cx="162384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İlçesi:</a:t>
            </a:r>
            <a:r>
              <a:rPr sz="1200" b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KAHRAMAKAZAN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59662" y="3039799"/>
            <a:ext cx="2253989" cy="43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SATIKADIN MH. ANKARA CADDESİ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NO: 66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54246" y="3039799"/>
            <a:ext cx="1090647" cy="43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Coğrafi Konum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(link):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74869" y="3039799"/>
            <a:ext cx="1797027" cy="439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6M4J+FH</a:t>
            </a:r>
            <a:r>
              <a:rPr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KahramanKazan,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Ankara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9580" y="3146478"/>
            <a:ext cx="56111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Adres: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580" y="3608631"/>
            <a:ext cx="803586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Telefon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Numarası: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9662" y="3715311"/>
            <a:ext cx="1434790" cy="135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312 814 6065</a:t>
            </a:r>
          </a:p>
          <a:p>
            <a:pPr marL="0" marR="0">
              <a:lnSpc>
                <a:spcPts val="1464"/>
              </a:lnSpc>
              <a:spcBef>
                <a:spcPts val="29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973307@meb.k12.tr</a:t>
            </a:r>
          </a:p>
          <a:p>
            <a:pPr marL="0" marR="0">
              <a:lnSpc>
                <a:spcPts val="1464"/>
              </a:lnSpc>
              <a:spcBef>
                <a:spcPts val="301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973307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54246" y="3715311"/>
            <a:ext cx="111737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Faks Numarası: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74869" y="3715311"/>
            <a:ext cx="9937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312 814 6063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9580" y="4175559"/>
            <a:ext cx="663344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e-</a:t>
            </a:r>
            <a:r>
              <a:rPr sz="12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Posta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Adresi: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54246" y="4282239"/>
            <a:ext cx="310504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Web sayfası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adresi:</a:t>
            </a:r>
            <a:r>
              <a:rPr sz="1200" b="1" spc="1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kazanmesem.meb.k12.tr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9580" y="4744011"/>
            <a:ext cx="579040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Kurum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Kodu: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54246" y="4850691"/>
            <a:ext cx="1045598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Öğretim Şekli: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74869" y="4850691"/>
            <a:ext cx="119603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Tam Gün</a:t>
            </a:r>
            <a:r>
              <a:rPr sz="1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Tam Yıl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54246" y="5310939"/>
            <a:ext cx="1111243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Toplam Çalışan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9580" y="5417619"/>
            <a:ext cx="2698394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Okulun Hizmete Giriş Tarihi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200" b="1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27.07.2010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74869" y="5417619"/>
            <a:ext cx="307365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0796" y="6054730"/>
            <a:ext cx="326900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Kız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63738" y="6126168"/>
            <a:ext cx="229641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31741" y="5878121"/>
            <a:ext cx="5005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Kadın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174869" y="5878121"/>
            <a:ext cx="2296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1464"/>
              </a:lnSpc>
              <a:spcBef>
                <a:spcPts val="1269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9580" y="6125009"/>
            <a:ext cx="641696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Öğrenci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Sayısı: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54246" y="6125009"/>
            <a:ext cx="793923" cy="43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Öğretmen</a:t>
            </a:r>
          </a:p>
          <a:p>
            <a:pPr marL="0" marR="0">
              <a:lnSpc>
                <a:spcPts val="1464"/>
              </a:lnSpc>
              <a:spcBef>
                <a:spcPts val="22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349358" y="6411920"/>
            <a:ext cx="1275580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Erkek</a:t>
            </a:r>
            <a:r>
              <a:rPr sz="1200" spc="14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200" spc="1487" dirty="0" smtClean="0">
                <a:solidFill>
                  <a:srgbClr val="000000"/>
                </a:solidFill>
                <a:latin typeface="Calibri"/>
                <a:cs typeface="Calibri"/>
              </a:rPr>
              <a:t>78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1741" y="6231689"/>
            <a:ext cx="494475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Erkek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49358" y="6697672"/>
            <a:ext cx="872769" cy="184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  <a:r>
              <a:rPr sz="1200" b="1" spc="4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200" b="1" spc="421" dirty="0" smtClean="0">
                <a:solidFill>
                  <a:srgbClr val="000000"/>
                </a:solidFill>
                <a:latin typeface="Calibri"/>
                <a:cs typeface="Calibri"/>
              </a:rPr>
              <a:t>93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1741" y="6586781"/>
            <a:ext cx="95049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  <a:r>
              <a:rPr sz="1200" b="1" spc="10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580" y="6911986"/>
            <a:ext cx="297148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Derslik Başına Düşen Öğrenci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  <a:r>
              <a:rPr sz="1200" b="1" spc="8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tr-TR" sz="1200" b="1" spc="804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tr-TR" sz="1200" b="1" spc="804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54246" y="6940350"/>
            <a:ext cx="2258812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Şube Başına Düşen Öğrenci</a:t>
            </a:r>
            <a:r>
              <a:rPr sz="12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243574" y="6940350"/>
            <a:ext cx="348513" cy="68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:17</a:t>
            </a:r>
          </a:p>
          <a:p>
            <a:pPr marL="0" marR="0">
              <a:lnSpc>
                <a:spcPts val="1464"/>
              </a:lnSpc>
              <a:spcBef>
                <a:spcPts val="21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:0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49580" y="7293917"/>
            <a:ext cx="219932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Öğretmen Başına Düşen</a:t>
            </a:r>
            <a:r>
              <a:rPr sz="12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Öğrenci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54246" y="7293917"/>
            <a:ext cx="2354976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Şube Başına 30’dan Fazla Öğrencisi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Olan Şube Sayısı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815463" y="7400598"/>
            <a:ext cx="34851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9580" y="7507277"/>
            <a:ext cx="507503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49580" y="7860846"/>
            <a:ext cx="2414240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Öğrenci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Başına Düşen Toplam Gider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Miktarı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754246" y="7860846"/>
            <a:ext cx="2438347" cy="4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Öğretmenlerin Kurumdaki</a:t>
            </a:r>
            <a:r>
              <a:rPr sz="12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Ortalama</a:t>
            </a:r>
          </a:p>
          <a:p>
            <a:pPr marL="0" marR="0">
              <a:lnSpc>
                <a:spcPts val="1464"/>
              </a:lnSpc>
              <a:spcBef>
                <a:spcPts val="16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Calibri"/>
                <a:cs typeface="Calibri"/>
              </a:rPr>
              <a:t>Görev Süresi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815463" y="7967525"/>
            <a:ext cx="55784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5000</a:t>
            </a:r>
            <a:r>
              <a:rPr sz="120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0000"/>
                </a:solidFill>
                <a:latin typeface="Calibri"/>
                <a:cs typeface="Calibri"/>
              </a:rPr>
              <a:t>TL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243574" y="7967525"/>
            <a:ext cx="22964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1200" dirty="0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91077" y="9866176"/>
            <a:ext cx="223462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5198</Words>
  <Application>Microsoft Office PowerPoint</Application>
  <PresentationFormat>Özel</PresentationFormat>
  <Paragraphs>1282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Calibri</vt:lpstr>
      <vt:lpstr>Verdana</vt:lpstr>
      <vt:lpstr>Cambria</vt:lpstr>
      <vt:lpstr>DADHVN+Cambria</vt:lpstr>
      <vt:lpstr>Times New Roman</vt:lpstr>
      <vt:lpstr>EWITNV+Symbol</vt:lpstr>
      <vt:lpstr>Wingdings</vt:lpstr>
      <vt:lpstr>Book Antiqua</vt:lpstr>
      <vt:lpstr>Theme Office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windows7</cp:lastModifiedBy>
  <cp:revision>71</cp:revision>
  <dcterms:modified xsi:type="dcterms:W3CDTF">2024-03-21T13:31:34Z</dcterms:modified>
</cp:coreProperties>
</file>